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6"/>
  </p:notesMasterIdLst>
  <p:sldIdLst>
    <p:sldId id="256" r:id="rId2"/>
    <p:sldId id="307" r:id="rId3"/>
    <p:sldId id="308" r:id="rId4"/>
    <p:sldId id="309" r:id="rId5"/>
    <p:sldId id="263" r:id="rId6"/>
    <p:sldId id="259" r:id="rId7"/>
    <p:sldId id="262" r:id="rId8"/>
    <p:sldId id="264" r:id="rId9"/>
    <p:sldId id="260" r:id="rId10"/>
    <p:sldId id="310" r:id="rId11"/>
    <p:sldId id="265" r:id="rId12"/>
    <p:sldId id="261" r:id="rId13"/>
    <p:sldId id="257" r:id="rId14"/>
    <p:sldId id="306"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99"/>
    <a:srgbClr val="C0406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1" d="100"/>
          <a:sy n="101" d="100"/>
        </p:scale>
        <p:origin x="120"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AF1253E-CCF5-44BA-BF39-6448101C2C65}" type="datetimeFigureOut">
              <a:rPr lang="en-US" smtClean="0"/>
              <a:t>2/1/2019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7AFE20-B918-4974-8A27-596F78D0FCF2}" type="slidenum">
              <a:rPr lang="en-US" smtClean="0"/>
              <a:t>‹#›</a:t>
            </a:fld>
            <a:endParaRPr lang="en-US"/>
          </a:p>
        </p:txBody>
      </p:sp>
    </p:spTree>
    <p:extLst>
      <p:ext uri="{BB962C8B-B14F-4D97-AF65-F5344CB8AC3E}">
        <p14:creationId xmlns:p14="http://schemas.microsoft.com/office/powerpoint/2010/main" val="12988095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A7AFE20-B918-4974-8A27-596F78D0FCF2}" type="slidenum">
              <a:rPr lang="en-US" smtClean="0"/>
              <a:t>4</a:t>
            </a:fld>
            <a:endParaRPr lang="en-US"/>
          </a:p>
        </p:txBody>
      </p:sp>
    </p:spTree>
    <p:extLst>
      <p:ext uri="{BB962C8B-B14F-4D97-AF65-F5344CB8AC3E}">
        <p14:creationId xmlns:p14="http://schemas.microsoft.com/office/powerpoint/2010/main" val="41333569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s-ES" dirty="0"/>
          </a:p>
        </p:txBody>
      </p:sp>
      <p:sp>
        <p:nvSpPr>
          <p:cNvPr id="4" name="Slide Number Placeholder 3"/>
          <p:cNvSpPr>
            <a:spLocks noGrp="1"/>
          </p:cNvSpPr>
          <p:nvPr>
            <p:ph type="sldNum" sz="quarter" idx="10"/>
          </p:nvPr>
        </p:nvSpPr>
        <p:spPr/>
        <p:txBody>
          <a:bodyPr/>
          <a:lstStyle/>
          <a:p>
            <a:fld id="{D92F77CA-7B4E-4634-A9A8-BE07DBA87E73}" type="slidenum">
              <a:rPr lang="es-ES" smtClean="0"/>
              <a:t>14</a:t>
            </a:fld>
            <a:endParaRPr lang="es-ES"/>
          </a:p>
        </p:txBody>
      </p:sp>
    </p:spTree>
    <p:extLst>
      <p:ext uri="{BB962C8B-B14F-4D97-AF65-F5344CB8AC3E}">
        <p14:creationId xmlns:p14="http://schemas.microsoft.com/office/powerpoint/2010/main" val="378160855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E8368FA9-502F-4B67-B59E-9A857BFBC71A}" type="datetimeFigureOut">
              <a:rPr lang="es-ES" smtClean="0"/>
              <a:t>01/02/2019</a:t>
            </a:fld>
            <a:endParaRPr lang="es-E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s-E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501F93C5-780B-4ECA-9FCA-40581EF2CCF9}" type="slidenum">
              <a:rPr lang="es-ES" smtClean="0"/>
              <a:t>‹#›</a:t>
            </a:fld>
            <a:endParaRPr lang="es-ES"/>
          </a:p>
        </p:txBody>
      </p:sp>
    </p:spTree>
    <p:extLst>
      <p:ext uri="{BB962C8B-B14F-4D97-AF65-F5344CB8AC3E}">
        <p14:creationId xmlns:p14="http://schemas.microsoft.com/office/powerpoint/2010/main" val="2385625275"/>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8368FA9-502F-4B67-B59E-9A857BFBC71A}" type="datetimeFigureOut">
              <a:rPr lang="es-ES" smtClean="0"/>
              <a:t>01/02/2019</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501F93C5-780B-4ECA-9FCA-40581EF2CCF9}" type="slidenum">
              <a:rPr lang="es-ES" smtClean="0"/>
              <a:t>‹#›</a:t>
            </a:fld>
            <a:endParaRPr lang="es-ES"/>
          </a:p>
        </p:txBody>
      </p:sp>
    </p:spTree>
    <p:extLst>
      <p:ext uri="{BB962C8B-B14F-4D97-AF65-F5344CB8AC3E}">
        <p14:creationId xmlns:p14="http://schemas.microsoft.com/office/powerpoint/2010/main" val="31323424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8368FA9-502F-4B67-B59E-9A857BFBC71A}" type="datetimeFigureOut">
              <a:rPr lang="es-ES" smtClean="0"/>
              <a:t>01/02/2019</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501F93C5-780B-4ECA-9FCA-40581EF2CCF9}" type="slidenum">
              <a:rPr lang="es-ES" smtClean="0"/>
              <a:t>‹#›</a:t>
            </a:fld>
            <a:endParaRPr lang="es-ES"/>
          </a:p>
        </p:txBody>
      </p:sp>
    </p:spTree>
    <p:extLst>
      <p:ext uri="{BB962C8B-B14F-4D97-AF65-F5344CB8AC3E}">
        <p14:creationId xmlns:p14="http://schemas.microsoft.com/office/powerpoint/2010/main" val="13083911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8368FA9-502F-4B67-B59E-9A857BFBC71A}" type="datetimeFigureOut">
              <a:rPr lang="es-ES" smtClean="0"/>
              <a:t>01/02/2019</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501F93C5-780B-4ECA-9FCA-40581EF2CCF9}" type="slidenum">
              <a:rPr lang="es-ES" smtClean="0"/>
              <a:t>‹#›</a:t>
            </a:fld>
            <a:endParaRPr lang="es-ES"/>
          </a:p>
        </p:txBody>
      </p:sp>
    </p:spTree>
    <p:extLst>
      <p:ext uri="{BB962C8B-B14F-4D97-AF65-F5344CB8AC3E}">
        <p14:creationId xmlns:p14="http://schemas.microsoft.com/office/powerpoint/2010/main" val="1902100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E8368FA9-502F-4B67-B59E-9A857BFBC71A}" type="datetimeFigureOut">
              <a:rPr lang="es-ES" smtClean="0"/>
              <a:t>01/02/2019</a:t>
            </a:fld>
            <a:endParaRPr lang="es-E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s-ES"/>
          </a:p>
        </p:txBody>
      </p:sp>
      <p:sp>
        <p:nvSpPr>
          <p:cNvPr id="6" name="Slide Number Placeholder 5"/>
          <p:cNvSpPr>
            <a:spLocks noGrp="1"/>
          </p:cNvSpPr>
          <p:nvPr>
            <p:ph type="sldNum" sz="quarter" idx="12"/>
          </p:nvPr>
        </p:nvSpPr>
        <p:spPr>
          <a:xfrm>
            <a:off x="8604504" y="5211060"/>
            <a:ext cx="2112264" cy="228600"/>
          </a:xfrm>
        </p:spPr>
        <p:txBody>
          <a:bodyPr/>
          <a:lstStyle/>
          <a:p>
            <a:fld id="{501F93C5-780B-4ECA-9FCA-40581EF2CCF9}" type="slidenum">
              <a:rPr lang="es-ES" smtClean="0"/>
              <a:t>‹#›</a:t>
            </a:fld>
            <a:endParaRPr lang="es-ES"/>
          </a:p>
        </p:txBody>
      </p:sp>
    </p:spTree>
    <p:extLst>
      <p:ext uri="{BB962C8B-B14F-4D97-AF65-F5344CB8AC3E}">
        <p14:creationId xmlns:p14="http://schemas.microsoft.com/office/powerpoint/2010/main" val="406671319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8368FA9-502F-4B67-B59E-9A857BFBC71A}" type="datetimeFigureOut">
              <a:rPr lang="es-ES" smtClean="0"/>
              <a:t>01/02/2019</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501F93C5-780B-4ECA-9FCA-40581EF2CCF9}" type="slidenum">
              <a:rPr lang="es-ES" smtClean="0"/>
              <a:t>‹#›</a:t>
            </a:fld>
            <a:endParaRPr lang="es-ES"/>
          </a:p>
        </p:txBody>
      </p:sp>
    </p:spTree>
    <p:extLst>
      <p:ext uri="{BB962C8B-B14F-4D97-AF65-F5344CB8AC3E}">
        <p14:creationId xmlns:p14="http://schemas.microsoft.com/office/powerpoint/2010/main" val="37985111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8368FA9-502F-4B67-B59E-9A857BFBC71A}" type="datetimeFigureOut">
              <a:rPr lang="es-ES" smtClean="0"/>
              <a:t>01/02/2019</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501F93C5-780B-4ECA-9FCA-40581EF2CCF9}" type="slidenum">
              <a:rPr lang="es-ES" smtClean="0"/>
              <a:t>‹#›</a:t>
            </a:fld>
            <a:endParaRPr lang="es-ES"/>
          </a:p>
        </p:txBody>
      </p:sp>
    </p:spTree>
    <p:extLst>
      <p:ext uri="{BB962C8B-B14F-4D97-AF65-F5344CB8AC3E}">
        <p14:creationId xmlns:p14="http://schemas.microsoft.com/office/powerpoint/2010/main" val="40865822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8368FA9-502F-4B67-B59E-9A857BFBC71A}" type="datetimeFigureOut">
              <a:rPr lang="es-ES" smtClean="0"/>
              <a:t>01/02/2019</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501F93C5-780B-4ECA-9FCA-40581EF2CCF9}" type="slidenum">
              <a:rPr lang="es-ES" smtClean="0"/>
              <a:t>‹#›</a:t>
            </a:fld>
            <a:endParaRPr lang="es-ES"/>
          </a:p>
        </p:txBody>
      </p:sp>
    </p:spTree>
    <p:extLst>
      <p:ext uri="{BB962C8B-B14F-4D97-AF65-F5344CB8AC3E}">
        <p14:creationId xmlns:p14="http://schemas.microsoft.com/office/powerpoint/2010/main" val="34958359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368FA9-502F-4B67-B59E-9A857BFBC71A}" type="datetimeFigureOut">
              <a:rPr lang="es-ES" smtClean="0"/>
              <a:t>01/02/2019</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501F93C5-780B-4ECA-9FCA-40581EF2CCF9}" type="slidenum">
              <a:rPr lang="es-ES" smtClean="0"/>
              <a:t>‹#›</a:t>
            </a:fld>
            <a:endParaRPr lang="es-ES"/>
          </a:p>
        </p:txBody>
      </p:sp>
    </p:spTree>
    <p:extLst>
      <p:ext uri="{BB962C8B-B14F-4D97-AF65-F5344CB8AC3E}">
        <p14:creationId xmlns:p14="http://schemas.microsoft.com/office/powerpoint/2010/main" val="40922446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E8368FA9-502F-4B67-B59E-9A857BFBC71A}" type="datetimeFigureOut">
              <a:rPr lang="es-ES" smtClean="0"/>
              <a:t>01/02/2019</a:t>
            </a:fld>
            <a:endParaRPr lang="es-ES"/>
          </a:p>
        </p:txBody>
      </p:sp>
      <p:sp>
        <p:nvSpPr>
          <p:cNvPr id="9" name="Footer Placeholder 8"/>
          <p:cNvSpPr>
            <a:spLocks noGrp="1"/>
          </p:cNvSpPr>
          <p:nvPr>
            <p:ph type="ftr" sz="quarter" idx="11"/>
          </p:nvPr>
        </p:nvSpPr>
        <p:spPr/>
        <p:txBody>
          <a:bodyPr/>
          <a:lstStyle>
            <a:lvl1pPr algn="r">
              <a:defRPr/>
            </a:lvl1pPr>
          </a:lstStyle>
          <a:p>
            <a:endParaRPr lang="es-E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501F93C5-780B-4ECA-9FCA-40581EF2CCF9}" type="slidenum">
              <a:rPr lang="es-ES" smtClean="0"/>
              <a:t>‹#›</a:t>
            </a:fld>
            <a:endParaRPr lang="es-E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621302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E8368FA9-502F-4B67-B59E-9A857BFBC71A}" type="datetimeFigureOut">
              <a:rPr lang="es-ES" smtClean="0"/>
              <a:t>01/02/2019</a:t>
            </a:fld>
            <a:endParaRPr lang="es-E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s-E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501F93C5-780B-4ECA-9FCA-40581EF2CCF9}" type="slidenum">
              <a:rPr lang="es-ES" smtClean="0"/>
              <a:t>‹#›</a:t>
            </a:fld>
            <a:endParaRPr lang="es-E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136850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E8368FA9-502F-4B67-B59E-9A857BFBC71A}" type="datetimeFigureOut">
              <a:rPr lang="es-ES" smtClean="0"/>
              <a:t>01/02/2019</a:t>
            </a:fld>
            <a:endParaRPr lang="es-E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s-E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501F93C5-780B-4ECA-9FCA-40581EF2CCF9}" type="slidenum">
              <a:rPr lang="es-ES" smtClean="0"/>
              <a:t>‹#›</a:t>
            </a:fld>
            <a:endParaRPr lang="es-ES"/>
          </a:p>
        </p:txBody>
      </p:sp>
    </p:spTree>
    <p:extLst>
      <p:ext uri="{BB962C8B-B14F-4D97-AF65-F5344CB8AC3E}">
        <p14:creationId xmlns:p14="http://schemas.microsoft.com/office/powerpoint/2010/main" val="57342908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valuescentre.com/mapping-values/values/values-based-decision-making"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726981-6C3F-4BE0-BC3C-6496F5FB7013}"/>
              </a:ext>
            </a:extLst>
          </p:cNvPr>
          <p:cNvSpPr>
            <a:spLocks noGrp="1"/>
          </p:cNvSpPr>
          <p:nvPr>
            <p:ph type="ctrTitle"/>
          </p:nvPr>
        </p:nvSpPr>
        <p:spPr/>
        <p:txBody>
          <a:bodyPr/>
          <a:lstStyle/>
          <a:p>
            <a:r>
              <a:rPr lang="es-ES" dirty="0"/>
              <a:t>Perlas de coaching</a:t>
            </a:r>
          </a:p>
        </p:txBody>
      </p:sp>
      <p:sp>
        <p:nvSpPr>
          <p:cNvPr id="3" name="Subtitle 2">
            <a:extLst>
              <a:ext uri="{FF2B5EF4-FFF2-40B4-BE49-F238E27FC236}">
                <a16:creationId xmlns:a16="http://schemas.microsoft.com/office/drawing/2014/main" id="{D23A34CC-0A0A-4290-9585-596055F3899C}"/>
              </a:ext>
            </a:extLst>
          </p:cNvPr>
          <p:cNvSpPr>
            <a:spLocks noGrp="1"/>
          </p:cNvSpPr>
          <p:nvPr>
            <p:ph type="subTitle" idx="1"/>
          </p:nvPr>
        </p:nvSpPr>
        <p:spPr/>
        <p:txBody>
          <a:bodyPr/>
          <a:lstStyle/>
          <a:p>
            <a:r>
              <a:rPr lang="es-ES" dirty="0"/>
              <a:t>Antonio Aranda    - notas de clase de uso restringido</a:t>
            </a:r>
          </a:p>
        </p:txBody>
      </p:sp>
    </p:spTree>
    <p:extLst>
      <p:ext uri="{BB962C8B-B14F-4D97-AF65-F5344CB8AC3E}">
        <p14:creationId xmlns:p14="http://schemas.microsoft.com/office/powerpoint/2010/main" val="30818927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405007-1B88-4EFA-8B29-3029C58FE389}"/>
              </a:ext>
            </a:extLst>
          </p:cNvPr>
          <p:cNvSpPr>
            <a:spLocks noGrp="1"/>
          </p:cNvSpPr>
          <p:nvPr>
            <p:ph type="title"/>
          </p:nvPr>
        </p:nvSpPr>
        <p:spPr>
          <a:xfrm>
            <a:off x="1066800" y="400856"/>
            <a:ext cx="10058400" cy="997020"/>
          </a:xfrm>
        </p:spPr>
        <p:txBody>
          <a:bodyPr/>
          <a:lstStyle/>
          <a:p>
            <a:r>
              <a:rPr lang="es-ES" dirty="0" err="1">
                <a:solidFill>
                  <a:srgbClr val="FF0000"/>
                </a:solidFill>
              </a:rPr>
              <a:t>Beliefs</a:t>
            </a:r>
            <a:r>
              <a:rPr lang="es-ES" dirty="0">
                <a:solidFill>
                  <a:srgbClr val="FF0000"/>
                </a:solidFill>
              </a:rPr>
              <a:t> and </a:t>
            </a:r>
            <a:r>
              <a:rPr lang="es-ES" dirty="0" err="1">
                <a:solidFill>
                  <a:srgbClr val="FF0000"/>
                </a:solidFill>
              </a:rPr>
              <a:t>Values</a:t>
            </a:r>
            <a:endParaRPr lang="en-US" dirty="0">
              <a:solidFill>
                <a:srgbClr val="FF0000"/>
              </a:solidFill>
            </a:endParaRPr>
          </a:p>
        </p:txBody>
      </p:sp>
      <p:sp>
        <p:nvSpPr>
          <p:cNvPr id="3" name="Content Placeholder 2">
            <a:extLst>
              <a:ext uri="{FF2B5EF4-FFF2-40B4-BE49-F238E27FC236}">
                <a16:creationId xmlns:a16="http://schemas.microsoft.com/office/drawing/2014/main" id="{0381213F-63A6-405A-9566-89463CE6B3AC}"/>
              </a:ext>
            </a:extLst>
          </p:cNvPr>
          <p:cNvSpPr>
            <a:spLocks noGrp="1"/>
          </p:cNvSpPr>
          <p:nvPr>
            <p:ph idx="1"/>
          </p:nvPr>
        </p:nvSpPr>
        <p:spPr>
          <a:xfrm>
            <a:off x="1140373" y="1298028"/>
            <a:ext cx="10058400" cy="5234152"/>
          </a:xfrm>
        </p:spPr>
        <p:txBody>
          <a:bodyPr>
            <a:normAutofit fontScale="92500" lnSpcReduction="20000"/>
          </a:bodyPr>
          <a:lstStyle/>
          <a:p>
            <a:pPr marL="0" indent="0">
              <a:buNone/>
            </a:pPr>
            <a:r>
              <a:rPr lang="en-US" b="1" cap="all" dirty="0">
                <a:solidFill>
                  <a:srgbClr val="FF0000"/>
                </a:solidFill>
              </a:rPr>
              <a:t>BELIEFS</a:t>
            </a:r>
            <a:endParaRPr lang="en-US" dirty="0">
              <a:solidFill>
                <a:srgbClr val="FF0000"/>
              </a:solidFill>
            </a:endParaRPr>
          </a:p>
          <a:p>
            <a:r>
              <a:rPr lang="en-US" dirty="0"/>
              <a:t>Beliefs are assumptions we hold to be true. </a:t>
            </a:r>
          </a:p>
          <a:p>
            <a:r>
              <a:rPr lang="en-US" dirty="0"/>
              <a:t>When we use our beliefs to make decisions, we are assuming the causal relationships of the past, which led to the belief, will also apply in the future.  </a:t>
            </a:r>
          </a:p>
          <a:p>
            <a:r>
              <a:rPr lang="en-US" dirty="0"/>
              <a:t>In a rapidly changing world where complexity is increasing day by day, using information from the past to make decisions about the future may not be the best way to support us in meeting our needs.</a:t>
            </a:r>
          </a:p>
          <a:p>
            <a:r>
              <a:rPr lang="en-US" dirty="0"/>
              <a:t>Beliefs are contextual: they arise from learned experiences, resulting from the cultural and environmental situations we have faced. </a:t>
            </a:r>
          </a:p>
          <a:p>
            <a:pPr marL="0" indent="0">
              <a:buNone/>
            </a:pPr>
            <a:r>
              <a:rPr lang="en-US" b="1" cap="all" dirty="0">
                <a:solidFill>
                  <a:srgbClr val="FF0000"/>
                </a:solidFill>
              </a:rPr>
              <a:t>VALUES</a:t>
            </a:r>
            <a:endParaRPr lang="en-US" dirty="0">
              <a:solidFill>
                <a:srgbClr val="FF0000"/>
              </a:solidFill>
            </a:endParaRPr>
          </a:p>
          <a:p>
            <a:r>
              <a:rPr lang="en-US" dirty="0"/>
              <a:t>Values are universal and not based on information from the past.  </a:t>
            </a:r>
          </a:p>
          <a:p>
            <a:r>
              <a:rPr lang="en-US" dirty="0"/>
              <a:t>Values transcend contexts because they are based on what is important to us: they arise from the experience of being human.</a:t>
            </a:r>
          </a:p>
          <a:p>
            <a:r>
              <a:rPr lang="en-US" dirty="0"/>
              <a:t>Values are intimately related to our needs: Whatever we need—whatever is important to us or what is missing from our lives—is what we value.</a:t>
            </a:r>
          </a:p>
          <a:p>
            <a:r>
              <a:rPr lang="en-US" dirty="0"/>
              <a:t>As our life conditions change, and as we mature and grow in our psychological development, our value priorities change. </a:t>
            </a:r>
          </a:p>
          <a:p>
            <a:r>
              <a:rPr lang="en-US" dirty="0"/>
              <a:t>When we use our </a:t>
            </a:r>
            <a:r>
              <a:rPr lang="en-US" u="sng" dirty="0">
                <a:hlinkClick r:id="rId2"/>
              </a:rPr>
              <a:t>values to make decisions</a:t>
            </a:r>
            <a:r>
              <a:rPr lang="en-US" dirty="0"/>
              <a:t> we focus on what is important to us—what we need to feel a sense of well-being. </a:t>
            </a:r>
          </a:p>
          <a:p>
            <a:endParaRPr lang="en-US" dirty="0"/>
          </a:p>
        </p:txBody>
      </p:sp>
    </p:spTree>
    <p:extLst>
      <p:ext uri="{BB962C8B-B14F-4D97-AF65-F5344CB8AC3E}">
        <p14:creationId xmlns:p14="http://schemas.microsoft.com/office/powerpoint/2010/main" val="34604515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8A89F2-0269-4558-ACAE-9A1ACC776935}"/>
              </a:ext>
            </a:extLst>
          </p:cNvPr>
          <p:cNvSpPr>
            <a:spLocks noGrp="1"/>
          </p:cNvSpPr>
          <p:nvPr>
            <p:ph type="title"/>
          </p:nvPr>
        </p:nvSpPr>
        <p:spPr/>
        <p:txBody>
          <a:bodyPr/>
          <a:lstStyle/>
          <a:p>
            <a:r>
              <a:rPr lang="es-ES" dirty="0">
                <a:solidFill>
                  <a:srgbClr val="C00000"/>
                </a:solidFill>
              </a:rPr>
              <a:t>Valores y Principios</a:t>
            </a:r>
            <a:endParaRPr lang="en-US" dirty="0">
              <a:solidFill>
                <a:srgbClr val="C00000"/>
              </a:solidFill>
            </a:endParaRPr>
          </a:p>
        </p:txBody>
      </p:sp>
      <p:sp>
        <p:nvSpPr>
          <p:cNvPr id="3" name="Content Placeholder 2">
            <a:extLst>
              <a:ext uri="{FF2B5EF4-FFF2-40B4-BE49-F238E27FC236}">
                <a16:creationId xmlns:a16="http://schemas.microsoft.com/office/drawing/2014/main" id="{C6FCAD87-45F2-4BE9-A355-BD78EB28FD83}"/>
              </a:ext>
            </a:extLst>
          </p:cNvPr>
          <p:cNvSpPr>
            <a:spLocks noGrp="1"/>
          </p:cNvSpPr>
          <p:nvPr>
            <p:ph idx="1"/>
          </p:nvPr>
        </p:nvSpPr>
        <p:spPr/>
        <p:txBody>
          <a:bodyPr/>
          <a:lstStyle/>
          <a:p>
            <a:r>
              <a:rPr lang="es-ES" b="1" dirty="0"/>
              <a:t>Principios</a:t>
            </a:r>
            <a:r>
              <a:rPr lang="es-ES" dirty="0"/>
              <a:t> son conceptos con independencia de que yo los considere o no</a:t>
            </a:r>
          </a:p>
          <a:p>
            <a:r>
              <a:rPr lang="es-ES" b="1" dirty="0"/>
              <a:t>Valor</a:t>
            </a:r>
            <a:r>
              <a:rPr lang="es-ES" dirty="0"/>
              <a:t> es aquello a lo que doy importancia, es decir, es un principio que adopto y me mueve:</a:t>
            </a:r>
          </a:p>
          <a:p>
            <a:pPr lvl="1"/>
            <a:r>
              <a:rPr lang="es-ES" dirty="0"/>
              <a:t>Amistad</a:t>
            </a:r>
          </a:p>
          <a:p>
            <a:pPr lvl="1"/>
            <a:r>
              <a:rPr lang="es-ES" dirty="0"/>
              <a:t>Esfuerzo</a:t>
            </a:r>
          </a:p>
          <a:p>
            <a:pPr lvl="1"/>
            <a:r>
              <a:rPr lang="es-ES" dirty="0"/>
              <a:t>Fidelidad</a:t>
            </a:r>
          </a:p>
          <a:p>
            <a:pPr lvl="1"/>
            <a:r>
              <a:rPr lang="es-ES" dirty="0"/>
              <a:t>Riqueza</a:t>
            </a:r>
            <a:endParaRPr lang="en-US" dirty="0"/>
          </a:p>
          <a:p>
            <a:pPr marL="0" indent="0">
              <a:buNone/>
            </a:pPr>
            <a:r>
              <a:rPr lang="es-ES" dirty="0"/>
              <a:t>Actuar contra un valor me hace surgir una </a:t>
            </a:r>
            <a:r>
              <a:rPr lang="es-ES" dirty="0" err="1"/>
              <a:t>emocion</a:t>
            </a:r>
            <a:r>
              <a:rPr lang="es-ES" dirty="0"/>
              <a:t> de malestar.</a:t>
            </a:r>
          </a:p>
          <a:p>
            <a:pPr marL="0" indent="0">
              <a:buNone/>
            </a:pPr>
            <a:r>
              <a:rPr lang="es-ES" dirty="0"/>
              <a:t>Conocer los valores propios y los valores de los demás es fundamental en inteligencia emocional.</a:t>
            </a:r>
          </a:p>
        </p:txBody>
      </p:sp>
    </p:spTree>
    <p:extLst>
      <p:ext uri="{BB962C8B-B14F-4D97-AF65-F5344CB8AC3E}">
        <p14:creationId xmlns:p14="http://schemas.microsoft.com/office/powerpoint/2010/main" val="33104559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4471C-C66A-4509-B1D0-FB3A725A1479}"/>
              </a:ext>
            </a:extLst>
          </p:cNvPr>
          <p:cNvSpPr>
            <a:spLocks noGrp="1"/>
          </p:cNvSpPr>
          <p:nvPr>
            <p:ph type="title"/>
          </p:nvPr>
        </p:nvSpPr>
        <p:spPr>
          <a:xfrm>
            <a:off x="1451578" y="342420"/>
            <a:ext cx="9603275" cy="1049235"/>
          </a:xfrm>
        </p:spPr>
        <p:txBody>
          <a:bodyPr>
            <a:normAutofit/>
          </a:bodyPr>
          <a:lstStyle/>
          <a:p>
            <a:r>
              <a:rPr lang="es-ES" dirty="0">
                <a:solidFill>
                  <a:srgbClr val="C00000"/>
                </a:solidFill>
              </a:rPr>
              <a:t>Creencias y conductas</a:t>
            </a:r>
          </a:p>
        </p:txBody>
      </p:sp>
      <p:sp>
        <p:nvSpPr>
          <p:cNvPr id="3" name="Content Placeholder 2">
            <a:extLst>
              <a:ext uri="{FF2B5EF4-FFF2-40B4-BE49-F238E27FC236}">
                <a16:creationId xmlns:a16="http://schemas.microsoft.com/office/drawing/2014/main" id="{07641ADE-B5AD-4601-9877-60F6CFB32889}"/>
              </a:ext>
            </a:extLst>
          </p:cNvPr>
          <p:cNvSpPr>
            <a:spLocks noGrp="1"/>
          </p:cNvSpPr>
          <p:nvPr>
            <p:ph idx="1"/>
          </p:nvPr>
        </p:nvSpPr>
        <p:spPr>
          <a:xfrm>
            <a:off x="1066800" y="1862458"/>
            <a:ext cx="10058400" cy="1570386"/>
          </a:xfrm>
        </p:spPr>
        <p:txBody>
          <a:bodyPr>
            <a:normAutofit fontScale="92500" lnSpcReduction="20000"/>
          </a:bodyPr>
          <a:lstStyle/>
          <a:p>
            <a:r>
              <a:rPr lang="es-ES" b="1" dirty="0"/>
              <a:t>Es casi siempre el motivo que lleva las personas al coaching.</a:t>
            </a:r>
          </a:p>
          <a:p>
            <a:r>
              <a:rPr lang="es-ES" b="1" dirty="0"/>
              <a:t>Las creencias de uno sobre los demás y de los demás sobre uno determinan la conducta propia y de los demás.</a:t>
            </a:r>
          </a:p>
          <a:p>
            <a:r>
              <a:rPr lang="es-ES" b="1" dirty="0"/>
              <a:t>De hecho, se cambia según te tratan y tu tratas.</a:t>
            </a:r>
          </a:p>
          <a:p>
            <a:r>
              <a:rPr lang="es-ES" b="1" dirty="0"/>
              <a:t>Las etiquetas determinan las creencias. Al cambiar la etiqueta el tratamiento cambia.</a:t>
            </a:r>
          </a:p>
          <a:p>
            <a:endParaRPr lang="es-ES" b="1" dirty="0"/>
          </a:p>
        </p:txBody>
      </p:sp>
      <p:sp>
        <p:nvSpPr>
          <p:cNvPr id="4" name="Content Placeholder 2">
            <a:extLst>
              <a:ext uri="{FF2B5EF4-FFF2-40B4-BE49-F238E27FC236}">
                <a16:creationId xmlns:a16="http://schemas.microsoft.com/office/drawing/2014/main" id="{6115CED1-60A6-42B6-B2F2-A90D69B97E07}"/>
              </a:ext>
            </a:extLst>
          </p:cNvPr>
          <p:cNvSpPr txBox="1">
            <a:spLocks/>
          </p:cNvSpPr>
          <p:nvPr/>
        </p:nvSpPr>
        <p:spPr>
          <a:xfrm>
            <a:off x="1066800" y="3626777"/>
            <a:ext cx="10058400" cy="2815120"/>
          </a:xfrm>
          <a:prstGeom prst="rect">
            <a:avLst/>
          </a:prstGeom>
        </p:spPr>
        <p:txBody>
          <a:bodyPr vert="horz" lIns="91440" tIns="45720" rIns="91440" bIns="45720" rtlCol="0">
            <a:normAutofit/>
          </a:bodyPr>
          <a:lst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a:lstStyle>
          <a:p>
            <a:r>
              <a:rPr lang="es-ES" dirty="0"/>
              <a:t>Creencias limitantes</a:t>
            </a:r>
          </a:p>
          <a:p>
            <a:r>
              <a:rPr lang="es-ES" dirty="0"/>
              <a:t>- desesperanza: el objetivo elegido no es alcanzable sean cual sean  nuestras capacidades</a:t>
            </a:r>
          </a:p>
          <a:p>
            <a:pPr lvl="1"/>
            <a:r>
              <a:rPr lang="es-ES" i="1" dirty="0"/>
              <a:t>Reto: ¿para qué me lo cuentas?</a:t>
            </a:r>
          </a:p>
          <a:p>
            <a:r>
              <a:rPr lang="es-ES" dirty="0"/>
              <a:t>- impotencia:  no puedo alcanzar este objetivo</a:t>
            </a:r>
          </a:p>
          <a:p>
            <a:pPr lvl="1"/>
            <a:r>
              <a:rPr lang="es-ES" i="1" dirty="0"/>
              <a:t>Reto: ¿te apetece intentarlo?</a:t>
            </a:r>
          </a:p>
          <a:p>
            <a:r>
              <a:rPr lang="es-ES" dirty="0"/>
              <a:t>- demérito: no me merezco el objetivo</a:t>
            </a:r>
          </a:p>
        </p:txBody>
      </p:sp>
      <p:sp>
        <p:nvSpPr>
          <p:cNvPr id="5" name="Rectangle 4">
            <a:extLst>
              <a:ext uri="{FF2B5EF4-FFF2-40B4-BE49-F238E27FC236}">
                <a16:creationId xmlns:a16="http://schemas.microsoft.com/office/drawing/2014/main" id="{C8DB6757-60D4-4D0F-AE9E-7FBF8AB18314}"/>
              </a:ext>
            </a:extLst>
          </p:cNvPr>
          <p:cNvSpPr/>
          <p:nvPr/>
        </p:nvSpPr>
        <p:spPr>
          <a:xfrm>
            <a:off x="1066800" y="5999307"/>
            <a:ext cx="3869970" cy="338554"/>
          </a:xfrm>
          <a:prstGeom prst="rect">
            <a:avLst/>
          </a:prstGeom>
        </p:spPr>
        <p:txBody>
          <a:bodyPr wrap="none">
            <a:spAutoFit/>
          </a:bodyPr>
          <a:lstStyle/>
          <a:p>
            <a:pPr lvl="1"/>
            <a:r>
              <a:rPr lang="es-ES" sz="1600" i="1" dirty="0"/>
              <a:t>Reto: ¿para qué no lo mereces?</a:t>
            </a:r>
          </a:p>
        </p:txBody>
      </p:sp>
    </p:spTree>
    <p:extLst>
      <p:ext uri="{BB962C8B-B14F-4D97-AF65-F5344CB8AC3E}">
        <p14:creationId xmlns:p14="http://schemas.microsoft.com/office/powerpoint/2010/main" val="31777378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4471C-C66A-4509-B1D0-FB3A725A1479}"/>
              </a:ext>
            </a:extLst>
          </p:cNvPr>
          <p:cNvSpPr>
            <a:spLocks noGrp="1"/>
          </p:cNvSpPr>
          <p:nvPr>
            <p:ph type="title"/>
          </p:nvPr>
        </p:nvSpPr>
        <p:spPr>
          <a:xfrm>
            <a:off x="1451578" y="342420"/>
            <a:ext cx="9603275" cy="1049235"/>
          </a:xfrm>
        </p:spPr>
        <p:txBody>
          <a:bodyPr/>
          <a:lstStyle/>
          <a:p>
            <a:r>
              <a:rPr lang="es-ES" dirty="0">
                <a:solidFill>
                  <a:srgbClr val="C00000"/>
                </a:solidFill>
              </a:rPr>
              <a:t>Desmontando creencias</a:t>
            </a:r>
          </a:p>
        </p:txBody>
      </p:sp>
      <p:sp>
        <p:nvSpPr>
          <p:cNvPr id="3" name="Content Placeholder 2">
            <a:extLst>
              <a:ext uri="{FF2B5EF4-FFF2-40B4-BE49-F238E27FC236}">
                <a16:creationId xmlns:a16="http://schemas.microsoft.com/office/drawing/2014/main" id="{07641ADE-B5AD-4601-9877-60F6CFB32889}"/>
              </a:ext>
            </a:extLst>
          </p:cNvPr>
          <p:cNvSpPr>
            <a:spLocks noGrp="1"/>
          </p:cNvSpPr>
          <p:nvPr>
            <p:ph idx="1"/>
          </p:nvPr>
        </p:nvSpPr>
        <p:spPr>
          <a:xfrm>
            <a:off x="1066800" y="1552958"/>
            <a:ext cx="10058400" cy="475693"/>
          </a:xfrm>
        </p:spPr>
        <p:txBody>
          <a:bodyPr>
            <a:normAutofit fontScale="92500"/>
          </a:bodyPr>
          <a:lstStyle/>
          <a:p>
            <a:r>
              <a:rPr lang="es-ES" b="1" dirty="0"/>
              <a:t>Siempre queremos creer todo aquello que nos mantiene en equilibrio con lo que hacemos.</a:t>
            </a:r>
          </a:p>
        </p:txBody>
      </p:sp>
      <p:sp>
        <p:nvSpPr>
          <p:cNvPr id="4" name="Content Placeholder 2">
            <a:extLst>
              <a:ext uri="{FF2B5EF4-FFF2-40B4-BE49-F238E27FC236}">
                <a16:creationId xmlns:a16="http://schemas.microsoft.com/office/drawing/2014/main" id="{6115CED1-60A6-42B6-B2F2-A90D69B97E07}"/>
              </a:ext>
            </a:extLst>
          </p:cNvPr>
          <p:cNvSpPr txBox="1">
            <a:spLocks/>
          </p:cNvSpPr>
          <p:nvPr/>
        </p:nvSpPr>
        <p:spPr>
          <a:xfrm>
            <a:off x="1066800" y="2188395"/>
            <a:ext cx="10058400" cy="2393879"/>
          </a:xfrm>
          <a:prstGeom prst="rect">
            <a:avLst/>
          </a:prstGeom>
        </p:spPr>
        <p:txBody>
          <a:bodyPr vert="horz" lIns="91440" tIns="45720" rIns="91440" bIns="45720" rtlCol="0">
            <a:normAutofit lnSpcReduction="10000"/>
          </a:bodyPr>
          <a:lst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a:lstStyle>
          <a:p>
            <a:r>
              <a:rPr lang="es-ES" u="sng" dirty="0"/>
              <a:t>Al indagarlas</a:t>
            </a:r>
            <a:r>
              <a:rPr lang="es-ES" dirty="0"/>
              <a:t>:</a:t>
            </a:r>
          </a:p>
          <a:p>
            <a:r>
              <a:rPr lang="es-ES" dirty="0"/>
              <a:t>Hacer siempre preguntas en positivo</a:t>
            </a:r>
          </a:p>
          <a:p>
            <a:r>
              <a:rPr lang="es-ES" dirty="0"/>
              <a:t>Preguntar qué seria el cliente sin esa creencia (nunca mencionar en qué limitan)</a:t>
            </a:r>
          </a:p>
          <a:p>
            <a:pPr lvl="1"/>
            <a:r>
              <a:rPr lang="es-ES" i="1" dirty="0"/>
              <a:t>P. ej.  ¿Cómo te sentirías de no creer lo que crees?</a:t>
            </a:r>
            <a:br>
              <a:rPr lang="es-ES" i="1" dirty="0"/>
            </a:br>
            <a:r>
              <a:rPr lang="es-ES" i="1" dirty="0"/>
              <a:t>          ¿tus jefes/compañeros/amigos  en que te valorarían sin la creencia?</a:t>
            </a:r>
          </a:p>
          <a:p>
            <a:r>
              <a:rPr lang="es-ES" dirty="0"/>
              <a:t>Cual es la imagen de </a:t>
            </a:r>
            <a:r>
              <a:rPr lang="es-ES" dirty="0" err="1"/>
              <a:t>sì</a:t>
            </a:r>
            <a:r>
              <a:rPr lang="es-ES" dirty="0"/>
              <a:t> que ve el cliente sin la creencia</a:t>
            </a:r>
          </a:p>
          <a:p>
            <a:r>
              <a:rPr lang="es-ES" dirty="0"/>
              <a:t>Despersonalizar:   </a:t>
            </a:r>
            <a:r>
              <a:rPr lang="es-ES" sz="1600" i="1" dirty="0"/>
              <a:t>preguntar, p. ej.  ¿a un amigo que le </a:t>
            </a:r>
            <a:r>
              <a:rPr lang="es-ES" sz="1600" i="1" dirty="0" err="1"/>
              <a:t>dirias</a:t>
            </a:r>
            <a:r>
              <a:rPr lang="es-ES" sz="1600" i="1" dirty="0"/>
              <a:t>?</a:t>
            </a:r>
            <a:endParaRPr lang="es-ES" i="1" dirty="0"/>
          </a:p>
        </p:txBody>
      </p:sp>
      <p:sp>
        <p:nvSpPr>
          <p:cNvPr id="9" name="Content Placeholder 2">
            <a:extLst>
              <a:ext uri="{FF2B5EF4-FFF2-40B4-BE49-F238E27FC236}">
                <a16:creationId xmlns:a16="http://schemas.microsoft.com/office/drawing/2014/main" id="{C920893D-8359-4306-8F13-D79CF441C632}"/>
              </a:ext>
            </a:extLst>
          </p:cNvPr>
          <p:cNvSpPr txBox="1">
            <a:spLocks/>
          </p:cNvSpPr>
          <p:nvPr/>
        </p:nvSpPr>
        <p:spPr>
          <a:xfrm>
            <a:off x="1066800" y="4582275"/>
            <a:ext cx="10058400" cy="1933306"/>
          </a:xfrm>
          <a:prstGeom prst="rect">
            <a:avLst/>
          </a:prstGeom>
        </p:spPr>
        <p:txBody>
          <a:bodyPr vert="horz" lIns="91440" tIns="45720" rIns="91440" bIns="45720" rtlCol="0">
            <a:normAutofit fontScale="92500" lnSpcReduction="20000"/>
          </a:bodyPr>
          <a:lst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a:lstStyle>
          <a:p>
            <a:r>
              <a:rPr lang="es-ES" u="sng" dirty="0"/>
              <a:t>Para desmontarlas</a:t>
            </a:r>
            <a:r>
              <a:rPr lang="es-ES" dirty="0"/>
              <a:t>:</a:t>
            </a:r>
          </a:p>
          <a:p>
            <a:r>
              <a:rPr lang="es-ES" dirty="0"/>
              <a:t>¿Es verdad?</a:t>
            </a:r>
          </a:p>
          <a:p>
            <a:r>
              <a:rPr lang="es-ES" dirty="0"/>
              <a:t>¿Es </a:t>
            </a:r>
            <a:r>
              <a:rPr lang="es-ES" u="sng" dirty="0"/>
              <a:t>completamente (siempre)</a:t>
            </a:r>
            <a:r>
              <a:rPr lang="es-ES" dirty="0"/>
              <a:t> verdad? (</a:t>
            </a:r>
            <a:r>
              <a:rPr lang="es-ES" i="1" dirty="0"/>
              <a:t>parada de pensamiento</a:t>
            </a:r>
            <a:r>
              <a:rPr lang="es-ES" dirty="0"/>
              <a:t>)</a:t>
            </a:r>
          </a:p>
          <a:p>
            <a:r>
              <a:rPr lang="es-ES" dirty="0"/>
              <a:t>¿Qué sientes por creer esto?  (la creencia </a:t>
            </a:r>
            <a:r>
              <a:rPr lang="es-ES" i="1" dirty="0"/>
              <a:t>es funcional o disfuncional</a:t>
            </a:r>
            <a:r>
              <a:rPr lang="es-ES" dirty="0"/>
              <a:t>)</a:t>
            </a:r>
          </a:p>
          <a:p>
            <a:r>
              <a:rPr lang="es-ES" dirty="0"/>
              <a:t>¿Qué serias sin esa creencia? (</a:t>
            </a:r>
            <a:r>
              <a:rPr lang="es-ES" i="1" dirty="0"/>
              <a:t>al crear otro personaje sin el trastorno de la creencia se puede dar en el quiebre</a:t>
            </a:r>
            <a:r>
              <a:rPr lang="es-ES" dirty="0"/>
              <a:t>)</a:t>
            </a:r>
          </a:p>
        </p:txBody>
      </p:sp>
    </p:spTree>
    <p:extLst>
      <p:ext uri="{BB962C8B-B14F-4D97-AF65-F5344CB8AC3E}">
        <p14:creationId xmlns:p14="http://schemas.microsoft.com/office/powerpoint/2010/main" val="24835044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CB2F71-5740-4F41-AE6D-0C2852338626}"/>
              </a:ext>
            </a:extLst>
          </p:cNvPr>
          <p:cNvSpPr>
            <a:spLocks noGrp="1"/>
          </p:cNvSpPr>
          <p:nvPr>
            <p:ph type="title"/>
          </p:nvPr>
        </p:nvSpPr>
        <p:spPr>
          <a:xfrm>
            <a:off x="1047673" y="467140"/>
            <a:ext cx="8911687" cy="607282"/>
          </a:xfrm>
        </p:spPr>
        <p:txBody>
          <a:bodyPr>
            <a:normAutofit fontScale="90000"/>
          </a:bodyPr>
          <a:lstStyle/>
          <a:p>
            <a:r>
              <a:rPr lang="es-ES" dirty="0">
                <a:solidFill>
                  <a:srgbClr val="C00000"/>
                </a:solidFill>
              </a:rPr>
              <a:t>Preguntas</a:t>
            </a:r>
          </a:p>
        </p:txBody>
      </p:sp>
      <p:sp>
        <p:nvSpPr>
          <p:cNvPr id="3" name="Content Placeholder 2">
            <a:extLst>
              <a:ext uri="{FF2B5EF4-FFF2-40B4-BE49-F238E27FC236}">
                <a16:creationId xmlns:a16="http://schemas.microsoft.com/office/drawing/2014/main" id="{0E6C1955-2630-4D2D-9880-5DFFF573CFA3}"/>
              </a:ext>
            </a:extLst>
          </p:cNvPr>
          <p:cNvSpPr>
            <a:spLocks noGrp="1"/>
          </p:cNvSpPr>
          <p:nvPr>
            <p:ph idx="1"/>
          </p:nvPr>
        </p:nvSpPr>
        <p:spPr>
          <a:xfrm>
            <a:off x="1153928" y="1046194"/>
            <a:ext cx="9866976" cy="5626608"/>
          </a:xfrm>
        </p:spPr>
        <p:txBody>
          <a:bodyPr>
            <a:normAutofit/>
          </a:bodyPr>
          <a:lstStyle/>
          <a:p>
            <a:r>
              <a:rPr lang="es-ES" b="1" dirty="0"/>
              <a:t>Abiertas</a:t>
            </a:r>
            <a:r>
              <a:rPr lang="es-ES" dirty="0"/>
              <a:t>: sirven para hallar </a:t>
            </a:r>
            <a:r>
              <a:rPr lang="es-ES" b="1" dirty="0"/>
              <a:t>soluciones</a:t>
            </a:r>
            <a:r>
              <a:rPr lang="es-ES" dirty="0"/>
              <a:t> más que a permanecer en los problemas, </a:t>
            </a:r>
            <a:r>
              <a:rPr lang="es-ES" b="1" dirty="0"/>
              <a:t>mirando al futuro</a:t>
            </a:r>
            <a:r>
              <a:rPr lang="es-ES" dirty="0"/>
              <a:t>. Por ello, no llevan límite  a las alternativas de respuesta, fomentan la creatividad, pueden dar resultados inesperados y, además, sirven para iniciar una conversación .</a:t>
            </a:r>
          </a:p>
          <a:p>
            <a:r>
              <a:rPr lang="es-ES" b="1" dirty="0">
                <a:solidFill>
                  <a:srgbClr val="00B050"/>
                </a:solidFill>
              </a:rPr>
              <a:t>¿Qué</a:t>
            </a:r>
            <a:r>
              <a:rPr lang="es-ES" dirty="0"/>
              <a:t> </a:t>
            </a:r>
            <a:r>
              <a:rPr lang="es-ES" dirty="0">
                <a:solidFill>
                  <a:srgbClr val="00B050"/>
                </a:solidFill>
              </a:rPr>
              <a:t>&lt;verbo&gt; &lt;futuro positivo y deseado&gt; &lt;tu&gt;?</a:t>
            </a:r>
          </a:p>
          <a:p>
            <a:pPr lvl="1"/>
            <a:r>
              <a:rPr lang="es-ES" b="1" dirty="0"/>
              <a:t>¿Que crees </a:t>
            </a:r>
            <a:r>
              <a:rPr lang="es-ES" dirty="0"/>
              <a:t>(tu) ?</a:t>
            </a:r>
          </a:p>
          <a:p>
            <a:pPr lvl="1"/>
            <a:r>
              <a:rPr lang="es-ES" b="1" dirty="0"/>
              <a:t>¿Que quieres </a:t>
            </a:r>
            <a:r>
              <a:rPr lang="es-ES" dirty="0"/>
              <a:t>(tu) ?</a:t>
            </a:r>
          </a:p>
          <a:p>
            <a:pPr lvl="1"/>
            <a:r>
              <a:rPr lang="es-ES" b="1" dirty="0"/>
              <a:t>¿Que puedes hacer</a:t>
            </a:r>
            <a:r>
              <a:rPr lang="es-ES" dirty="0"/>
              <a:t> (tu) ?</a:t>
            </a:r>
          </a:p>
          <a:p>
            <a:pPr lvl="1"/>
            <a:r>
              <a:rPr lang="es-ES" b="1" dirty="0"/>
              <a:t>¿Que te lo impide ?</a:t>
            </a:r>
          </a:p>
          <a:p>
            <a:pPr lvl="1"/>
            <a:r>
              <a:rPr lang="es-ES" dirty="0"/>
              <a:t>Pero </a:t>
            </a:r>
            <a:r>
              <a:rPr lang="es-ES" b="1" dirty="0">
                <a:solidFill>
                  <a:schemeClr val="accent1"/>
                </a:solidFill>
              </a:rPr>
              <a:t>nunca</a:t>
            </a:r>
            <a:r>
              <a:rPr lang="es-ES" dirty="0"/>
              <a:t>  ¿</a:t>
            </a:r>
            <a:r>
              <a:rPr lang="es-ES" strike="sngStrike" dirty="0"/>
              <a:t>Que deberías?</a:t>
            </a:r>
            <a:r>
              <a:rPr lang="es-ES" dirty="0"/>
              <a:t>…   </a:t>
            </a:r>
            <a:r>
              <a:rPr lang="es-ES" sz="1400" i="1" dirty="0"/>
              <a:t>porque implica la existencia de normas que hay que cumplir</a:t>
            </a:r>
            <a:endParaRPr lang="es-ES" i="1" dirty="0"/>
          </a:p>
          <a:p>
            <a:r>
              <a:rPr lang="es-ES" b="1" dirty="0">
                <a:solidFill>
                  <a:srgbClr val="00B050"/>
                </a:solidFill>
              </a:rPr>
              <a:t>¿Cómo?</a:t>
            </a:r>
            <a:r>
              <a:rPr lang="es-ES" dirty="0"/>
              <a:t> </a:t>
            </a:r>
            <a:r>
              <a:rPr lang="es-ES" i="1" dirty="0"/>
              <a:t>  </a:t>
            </a:r>
            <a:r>
              <a:rPr lang="es-ES" sz="1400" i="1" dirty="0"/>
              <a:t>centra la atención en el modo de lograr un objetivo </a:t>
            </a:r>
            <a:endParaRPr lang="es-ES" dirty="0"/>
          </a:p>
          <a:p>
            <a:r>
              <a:rPr lang="es-ES" b="1" dirty="0">
                <a:solidFill>
                  <a:srgbClr val="00B050"/>
                </a:solidFill>
              </a:rPr>
              <a:t>¿Cuándo?</a:t>
            </a:r>
            <a:r>
              <a:rPr lang="es-ES" dirty="0"/>
              <a:t> </a:t>
            </a:r>
            <a:r>
              <a:rPr lang="es-ES" sz="1400" i="1" dirty="0"/>
              <a:t>marca el tiempo </a:t>
            </a:r>
            <a:endParaRPr lang="es-ES" i="1" dirty="0"/>
          </a:p>
          <a:p>
            <a:r>
              <a:rPr lang="es-ES" b="1" dirty="0">
                <a:solidFill>
                  <a:srgbClr val="00B050"/>
                </a:solidFill>
              </a:rPr>
              <a:t>¿Para qué </a:t>
            </a:r>
            <a:r>
              <a:rPr lang="es-ES" dirty="0">
                <a:solidFill>
                  <a:srgbClr val="00B050"/>
                </a:solidFill>
              </a:rPr>
              <a:t>&lt;[no] haces tal cosa&gt;? </a:t>
            </a:r>
            <a:r>
              <a:rPr lang="es-ES" sz="1600" i="1" dirty="0"/>
              <a:t>obliga a reflexionar sobre los motivos </a:t>
            </a:r>
            <a:endParaRPr lang="es-ES" sz="1600" b="1" dirty="0">
              <a:solidFill>
                <a:srgbClr val="00B050"/>
              </a:solidFill>
            </a:endParaRPr>
          </a:p>
          <a:p>
            <a:endParaRPr lang="es-ES" sz="1200" i="1" dirty="0"/>
          </a:p>
          <a:p>
            <a:r>
              <a:rPr lang="es-ES" sz="1400" b="1" i="1" dirty="0">
                <a:solidFill>
                  <a:schemeClr val="accent1"/>
                </a:solidFill>
              </a:rPr>
              <a:t>A evitar </a:t>
            </a:r>
            <a:r>
              <a:rPr lang="es-ES" i="1" strike="sngStrike" dirty="0"/>
              <a:t>por que?</a:t>
            </a:r>
            <a:r>
              <a:rPr lang="es-ES" sz="1400" i="1" dirty="0"/>
              <a:t>, dado que </a:t>
            </a:r>
            <a:r>
              <a:rPr lang="es-ES" sz="1400" i="1" dirty="0" err="1"/>
              <a:t>elicita</a:t>
            </a:r>
            <a:r>
              <a:rPr lang="es-ES" sz="1400" i="1" dirty="0"/>
              <a:t> explicar el motivo de hacer/no hacer algo y pone a la defensiva</a:t>
            </a:r>
          </a:p>
          <a:p>
            <a:r>
              <a:rPr lang="es-ES" sz="1400" i="1" dirty="0"/>
              <a:t>Es preferible </a:t>
            </a:r>
            <a:r>
              <a:rPr lang="es-ES" sz="1400" i="1" dirty="0" err="1"/>
              <a:t>susitituirla</a:t>
            </a:r>
            <a:r>
              <a:rPr lang="es-ES" sz="1400" i="1" dirty="0"/>
              <a:t> por </a:t>
            </a:r>
            <a:r>
              <a:rPr lang="es-ES" b="1" i="1" dirty="0"/>
              <a:t>como? y que?</a:t>
            </a:r>
          </a:p>
        </p:txBody>
      </p:sp>
      <p:sp>
        <p:nvSpPr>
          <p:cNvPr id="4" name="Date Placeholder 3">
            <a:extLst>
              <a:ext uri="{FF2B5EF4-FFF2-40B4-BE49-F238E27FC236}">
                <a16:creationId xmlns:a16="http://schemas.microsoft.com/office/drawing/2014/main" id="{298CE0C0-F4C6-411D-9144-34537BED79FF}"/>
              </a:ext>
            </a:extLst>
          </p:cNvPr>
          <p:cNvSpPr>
            <a:spLocks noGrp="1"/>
          </p:cNvSpPr>
          <p:nvPr>
            <p:ph type="dt" sz="half" idx="10"/>
          </p:nvPr>
        </p:nvSpPr>
        <p:spPr>
          <a:xfrm>
            <a:off x="11020904" y="6487604"/>
            <a:ext cx="1146283" cy="370396"/>
          </a:xfrm>
        </p:spPr>
        <p:txBody>
          <a:bodyPr/>
          <a:lstStyle/>
          <a:p>
            <a:fld id="{477BEB10-154B-4B6D-BFC5-58BFF8FFDDBC}" type="datetime1">
              <a:rPr lang="es-ES" smtClean="0"/>
              <a:t>01/02/2019</a:t>
            </a:fld>
            <a:endParaRPr lang="es-ES" dirty="0"/>
          </a:p>
        </p:txBody>
      </p:sp>
      <p:sp>
        <p:nvSpPr>
          <p:cNvPr id="5" name="Footer Placeholder 4">
            <a:extLst>
              <a:ext uri="{FF2B5EF4-FFF2-40B4-BE49-F238E27FC236}">
                <a16:creationId xmlns:a16="http://schemas.microsoft.com/office/drawing/2014/main" id="{31C3DF72-17D9-4D0C-95CC-F24A5562FDD1}"/>
              </a:ext>
            </a:extLst>
          </p:cNvPr>
          <p:cNvSpPr>
            <a:spLocks noGrp="1"/>
          </p:cNvSpPr>
          <p:nvPr>
            <p:ph type="ftr" sz="quarter" idx="11"/>
          </p:nvPr>
        </p:nvSpPr>
        <p:spPr>
          <a:xfrm>
            <a:off x="1479740" y="6492875"/>
            <a:ext cx="7619999" cy="365125"/>
          </a:xfrm>
        </p:spPr>
        <p:txBody>
          <a:bodyPr/>
          <a:lstStyle/>
          <a:p>
            <a:r>
              <a:rPr lang="es-ES" dirty="0"/>
              <a:t>notas sobre coaching octubre 2017</a:t>
            </a:r>
          </a:p>
        </p:txBody>
      </p:sp>
      <p:sp>
        <p:nvSpPr>
          <p:cNvPr id="6" name="Slide Number Placeholder 5">
            <a:extLst>
              <a:ext uri="{FF2B5EF4-FFF2-40B4-BE49-F238E27FC236}">
                <a16:creationId xmlns:a16="http://schemas.microsoft.com/office/drawing/2014/main" id="{3E7FA70D-3BF8-4143-82BA-445566210270}"/>
              </a:ext>
            </a:extLst>
          </p:cNvPr>
          <p:cNvSpPr>
            <a:spLocks noGrp="1"/>
          </p:cNvSpPr>
          <p:nvPr>
            <p:ph type="sldNum" sz="quarter" idx="12"/>
          </p:nvPr>
        </p:nvSpPr>
        <p:spPr/>
        <p:txBody>
          <a:bodyPr/>
          <a:lstStyle/>
          <a:p>
            <a:fld id="{B7C8171C-4890-43EF-A62A-EEFAAD7BDEA9}" type="slidenum">
              <a:rPr lang="es-ES" smtClean="0"/>
              <a:t>14</a:t>
            </a:fld>
            <a:endParaRPr lang="es-ES"/>
          </a:p>
        </p:txBody>
      </p:sp>
    </p:spTree>
    <p:extLst>
      <p:ext uri="{BB962C8B-B14F-4D97-AF65-F5344CB8AC3E}">
        <p14:creationId xmlns:p14="http://schemas.microsoft.com/office/powerpoint/2010/main" val="16805384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E67635-AC90-4E08-84ED-921B08B40DA3}"/>
              </a:ext>
            </a:extLst>
          </p:cNvPr>
          <p:cNvSpPr>
            <a:spLocks noGrp="1"/>
          </p:cNvSpPr>
          <p:nvPr>
            <p:ph type="title"/>
          </p:nvPr>
        </p:nvSpPr>
        <p:spPr>
          <a:xfrm>
            <a:off x="1066800" y="642594"/>
            <a:ext cx="10058400" cy="923447"/>
          </a:xfrm>
        </p:spPr>
        <p:txBody>
          <a:bodyPr>
            <a:normAutofit fontScale="90000"/>
          </a:bodyPr>
          <a:lstStyle/>
          <a:p>
            <a:r>
              <a:rPr lang="es-ES" dirty="0" err="1">
                <a:solidFill>
                  <a:srgbClr val="FF0000"/>
                </a:solidFill>
              </a:rPr>
              <a:t>What</a:t>
            </a:r>
            <a:r>
              <a:rPr lang="es-ES" dirty="0">
                <a:solidFill>
                  <a:srgbClr val="FF0000"/>
                </a:solidFill>
              </a:rPr>
              <a:t> is the </a:t>
            </a:r>
            <a:r>
              <a:rPr lang="es-ES" dirty="0" err="1">
                <a:solidFill>
                  <a:srgbClr val="FF0000"/>
                </a:solidFill>
              </a:rPr>
              <a:t>purpose</a:t>
            </a:r>
            <a:r>
              <a:rPr lang="es-ES" dirty="0">
                <a:solidFill>
                  <a:srgbClr val="FF0000"/>
                </a:solidFill>
              </a:rPr>
              <a:t> of coaching?</a:t>
            </a:r>
            <a:endParaRPr lang="en-US" dirty="0">
              <a:solidFill>
                <a:srgbClr val="FF0000"/>
              </a:solidFill>
            </a:endParaRPr>
          </a:p>
        </p:txBody>
      </p:sp>
      <p:sp>
        <p:nvSpPr>
          <p:cNvPr id="3" name="Content Placeholder 2">
            <a:extLst>
              <a:ext uri="{FF2B5EF4-FFF2-40B4-BE49-F238E27FC236}">
                <a16:creationId xmlns:a16="http://schemas.microsoft.com/office/drawing/2014/main" id="{0814D14A-8963-48D0-8772-1934837F9700}"/>
              </a:ext>
            </a:extLst>
          </p:cNvPr>
          <p:cNvSpPr>
            <a:spLocks noGrp="1"/>
          </p:cNvSpPr>
          <p:nvPr>
            <p:ph idx="1"/>
          </p:nvPr>
        </p:nvSpPr>
        <p:spPr>
          <a:xfrm>
            <a:off x="1429407" y="2832932"/>
            <a:ext cx="10058400" cy="808246"/>
          </a:xfrm>
        </p:spPr>
        <p:txBody>
          <a:bodyPr/>
          <a:lstStyle/>
          <a:p>
            <a:r>
              <a:rPr lang="es-ES" dirty="0" err="1"/>
              <a:t>Solve</a:t>
            </a:r>
            <a:r>
              <a:rPr lang="es-ES" dirty="0"/>
              <a:t> a </a:t>
            </a:r>
            <a:r>
              <a:rPr lang="es-ES" dirty="0" err="1"/>
              <a:t>dilemma</a:t>
            </a:r>
            <a:r>
              <a:rPr lang="es-ES" dirty="0"/>
              <a:t>     </a:t>
            </a:r>
            <a:r>
              <a:rPr lang="es-ES" dirty="0" err="1"/>
              <a:t>which</a:t>
            </a:r>
            <a:r>
              <a:rPr lang="es-ES" dirty="0"/>
              <a:t> of ….?</a:t>
            </a:r>
          </a:p>
          <a:p>
            <a:r>
              <a:rPr lang="es-ES" dirty="0" err="1"/>
              <a:t>Solve</a:t>
            </a:r>
            <a:r>
              <a:rPr lang="es-ES" dirty="0"/>
              <a:t> a </a:t>
            </a:r>
            <a:r>
              <a:rPr lang="es-ES" dirty="0" err="1"/>
              <a:t>puzzle</a:t>
            </a:r>
            <a:r>
              <a:rPr lang="es-ES" dirty="0"/>
              <a:t>          </a:t>
            </a:r>
            <a:r>
              <a:rPr lang="es-ES" dirty="0" err="1"/>
              <a:t>how</a:t>
            </a:r>
            <a:r>
              <a:rPr lang="es-ES" dirty="0"/>
              <a:t> can I ….?</a:t>
            </a:r>
            <a:endParaRPr lang="en-US" dirty="0"/>
          </a:p>
        </p:txBody>
      </p:sp>
    </p:spTree>
    <p:extLst>
      <p:ext uri="{BB962C8B-B14F-4D97-AF65-F5344CB8AC3E}">
        <p14:creationId xmlns:p14="http://schemas.microsoft.com/office/powerpoint/2010/main" val="42404201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E67635-AC90-4E08-84ED-921B08B40DA3}"/>
              </a:ext>
            </a:extLst>
          </p:cNvPr>
          <p:cNvSpPr>
            <a:spLocks noGrp="1"/>
          </p:cNvSpPr>
          <p:nvPr>
            <p:ph type="title"/>
          </p:nvPr>
        </p:nvSpPr>
        <p:spPr>
          <a:xfrm>
            <a:off x="888124" y="423725"/>
            <a:ext cx="10058400" cy="1129269"/>
          </a:xfrm>
        </p:spPr>
        <p:txBody>
          <a:bodyPr/>
          <a:lstStyle/>
          <a:p>
            <a:r>
              <a:rPr lang="es-ES" dirty="0">
                <a:solidFill>
                  <a:srgbClr val="FF0000"/>
                </a:solidFill>
              </a:rPr>
              <a:t>Coaching </a:t>
            </a:r>
            <a:r>
              <a:rPr lang="es-ES" dirty="0" err="1">
                <a:solidFill>
                  <a:srgbClr val="FF0000"/>
                </a:solidFill>
              </a:rPr>
              <a:t>types</a:t>
            </a:r>
            <a:endParaRPr lang="en-US" dirty="0">
              <a:solidFill>
                <a:srgbClr val="FF0000"/>
              </a:solidFill>
            </a:endParaRPr>
          </a:p>
        </p:txBody>
      </p:sp>
      <p:sp>
        <p:nvSpPr>
          <p:cNvPr id="3" name="Content Placeholder 2">
            <a:extLst>
              <a:ext uri="{FF2B5EF4-FFF2-40B4-BE49-F238E27FC236}">
                <a16:creationId xmlns:a16="http://schemas.microsoft.com/office/drawing/2014/main" id="{0814D14A-8963-48D0-8772-1934837F9700}"/>
              </a:ext>
            </a:extLst>
          </p:cNvPr>
          <p:cNvSpPr>
            <a:spLocks noGrp="1"/>
          </p:cNvSpPr>
          <p:nvPr>
            <p:ph idx="1"/>
          </p:nvPr>
        </p:nvSpPr>
        <p:spPr>
          <a:xfrm>
            <a:off x="317152" y="2181819"/>
            <a:ext cx="3863897" cy="808246"/>
          </a:xfrm>
        </p:spPr>
        <p:txBody>
          <a:bodyPr>
            <a:normAutofit/>
          </a:bodyPr>
          <a:lstStyle/>
          <a:p>
            <a:r>
              <a:rPr lang="es-ES" sz="1600" dirty="0" err="1"/>
              <a:t>Solve</a:t>
            </a:r>
            <a:r>
              <a:rPr lang="es-ES" sz="1600" dirty="0"/>
              <a:t> a </a:t>
            </a:r>
            <a:r>
              <a:rPr lang="es-ES" sz="1600" dirty="0" err="1"/>
              <a:t>dilemma</a:t>
            </a:r>
            <a:r>
              <a:rPr lang="es-ES" sz="1600" dirty="0"/>
              <a:t>     </a:t>
            </a:r>
            <a:r>
              <a:rPr lang="es-ES" sz="1600" dirty="0" err="1"/>
              <a:t>which</a:t>
            </a:r>
            <a:r>
              <a:rPr lang="es-ES" sz="1600" dirty="0"/>
              <a:t> of ….?</a:t>
            </a:r>
          </a:p>
          <a:p>
            <a:r>
              <a:rPr lang="es-ES" sz="1600" dirty="0" err="1"/>
              <a:t>Solve</a:t>
            </a:r>
            <a:r>
              <a:rPr lang="es-ES" sz="1600" dirty="0"/>
              <a:t> a </a:t>
            </a:r>
            <a:r>
              <a:rPr lang="es-ES" sz="1600" dirty="0" err="1"/>
              <a:t>puzzle</a:t>
            </a:r>
            <a:r>
              <a:rPr lang="es-ES" sz="1600" dirty="0"/>
              <a:t>          </a:t>
            </a:r>
            <a:r>
              <a:rPr lang="es-ES" sz="1600" dirty="0" err="1"/>
              <a:t>how</a:t>
            </a:r>
            <a:r>
              <a:rPr lang="es-ES" sz="1600" dirty="0"/>
              <a:t> can I ….?</a:t>
            </a:r>
            <a:endParaRPr lang="en-US" sz="1600" dirty="0"/>
          </a:p>
        </p:txBody>
      </p:sp>
      <p:cxnSp>
        <p:nvCxnSpPr>
          <p:cNvPr id="5" name="Straight Connector 4">
            <a:extLst>
              <a:ext uri="{FF2B5EF4-FFF2-40B4-BE49-F238E27FC236}">
                <a16:creationId xmlns:a16="http://schemas.microsoft.com/office/drawing/2014/main" id="{03DCE2AA-2872-4553-B08F-AD6EF6E0075B}"/>
              </a:ext>
            </a:extLst>
          </p:cNvPr>
          <p:cNvCxnSpPr/>
          <p:nvPr/>
        </p:nvCxnSpPr>
        <p:spPr>
          <a:xfrm>
            <a:off x="5833241" y="3058510"/>
            <a:ext cx="84083" cy="2480442"/>
          </a:xfrm>
          <a:prstGeom prst="line">
            <a:avLst/>
          </a:prstGeom>
          <a:ln>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670898CC-71A5-4928-923D-F32CD3982301}"/>
              </a:ext>
            </a:extLst>
          </p:cNvPr>
          <p:cNvCxnSpPr>
            <a:cxnSpLocks/>
          </p:cNvCxnSpPr>
          <p:nvPr/>
        </p:nvCxnSpPr>
        <p:spPr>
          <a:xfrm flipH="1">
            <a:off x="3247697" y="4298731"/>
            <a:ext cx="5423337" cy="8250"/>
          </a:xfrm>
          <a:prstGeom prst="line">
            <a:avLst/>
          </a:prstGeom>
          <a:ln>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D8F0ACBB-4A69-4FC2-8B3F-84B369019515}"/>
              </a:ext>
            </a:extLst>
          </p:cNvPr>
          <p:cNvSpPr txBox="1"/>
          <p:nvPr/>
        </p:nvSpPr>
        <p:spPr>
          <a:xfrm>
            <a:off x="5363692" y="2609658"/>
            <a:ext cx="2158298" cy="369332"/>
          </a:xfrm>
          <a:prstGeom prst="rect">
            <a:avLst/>
          </a:prstGeom>
          <a:noFill/>
        </p:spPr>
        <p:txBody>
          <a:bodyPr wrap="square" rtlCol="0">
            <a:spAutoFit/>
          </a:bodyPr>
          <a:lstStyle/>
          <a:p>
            <a:r>
              <a:rPr lang="es-ES" b="1" u="sng" dirty="0" err="1">
                <a:solidFill>
                  <a:srgbClr val="FF9999"/>
                </a:solidFill>
              </a:rPr>
              <a:t>transformation</a:t>
            </a:r>
            <a:endParaRPr lang="en-US" b="1" u="sng" dirty="0">
              <a:solidFill>
                <a:srgbClr val="FF9999"/>
              </a:solidFill>
            </a:endParaRPr>
          </a:p>
        </p:txBody>
      </p:sp>
      <p:sp>
        <p:nvSpPr>
          <p:cNvPr id="10" name="TextBox 9">
            <a:extLst>
              <a:ext uri="{FF2B5EF4-FFF2-40B4-BE49-F238E27FC236}">
                <a16:creationId xmlns:a16="http://schemas.microsoft.com/office/drawing/2014/main" id="{9D0558C8-11DB-48F3-85F9-FFFD3B24B29F}"/>
              </a:ext>
            </a:extLst>
          </p:cNvPr>
          <p:cNvSpPr txBox="1"/>
          <p:nvPr/>
        </p:nvSpPr>
        <p:spPr>
          <a:xfrm>
            <a:off x="5502297" y="5492106"/>
            <a:ext cx="2158298" cy="369332"/>
          </a:xfrm>
          <a:prstGeom prst="rect">
            <a:avLst/>
          </a:prstGeom>
          <a:noFill/>
        </p:spPr>
        <p:txBody>
          <a:bodyPr wrap="square" rtlCol="0">
            <a:spAutoFit/>
          </a:bodyPr>
          <a:lstStyle/>
          <a:p>
            <a:r>
              <a:rPr lang="es-ES" b="1" u="sng" dirty="0" err="1">
                <a:solidFill>
                  <a:schemeClr val="accent1">
                    <a:lumMod val="75000"/>
                  </a:schemeClr>
                </a:solidFill>
              </a:rPr>
              <a:t>equilibrium</a:t>
            </a:r>
            <a:endParaRPr lang="en-US" b="1" u="sng" dirty="0">
              <a:solidFill>
                <a:schemeClr val="accent1">
                  <a:lumMod val="75000"/>
                </a:schemeClr>
              </a:solidFill>
            </a:endParaRPr>
          </a:p>
        </p:txBody>
      </p:sp>
      <p:sp>
        <p:nvSpPr>
          <p:cNvPr id="11" name="TextBox 10">
            <a:extLst>
              <a:ext uri="{FF2B5EF4-FFF2-40B4-BE49-F238E27FC236}">
                <a16:creationId xmlns:a16="http://schemas.microsoft.com/office/drawing/2014/main" id="{D33EF9F4-D34D-46D5-8BC3-455EBC24A9CA}"/>
              </a:ext>
            </a:extLst>
          </p:cNvPr>
          <p:cNvSpPr txBox="1"/>
          <p:nvPr/>
        </p:nvSpPr>
        <p:spPr>
          <a:xfrm>
            <a:off x="8804251" y="4122315"/>
            <a:ext cx="3177541" cy="369332"/>
          </a:xfrm>
          <a:prstGeom prst="rect">
            <a:avLst/>
          </a:prstGeom>
          <a:noFill/>
        </p:spPr>
        <p:txBody>
          <a:bodyPr wrap="square" rtlCol="0">
            <a:spAutoFit/>
          </a:bodyPr>
          <a:lstStyle/>
          <a:p>
            <a:r>
              <a:rPr lang="es-ES" dirty="0" err="1">
                <a:solidFill>
                  <a:srgbClr val="7030A0"/>
                </a:solidFill>
              </a:rPr>
              <a:t>Organisational</a:t>
            </a:r>
            <a:r>
              <a:rPr lang="es-ES" dirty="0">
                <a:solidFill>
                  <a:srgbClr val="7030A0"/>
                </a:solidFill>
              </a:rPr>
              <a:t> agenda</a:t>
            </a:r>
            <a:endParaRPr lang="en-US" dirty="0">
              <a:solidFill>
                <a:srgbClr val="7030A0"/>
              </a:solidFill>
            </a:endParaRPr>
          </a:p>
        </p:txBody>
      </p:sp>
      <p:sp>
        <p:nvSpPr>
          <p:cNvPr id="12" name="TextBox 11">
            <a:extLst>
              <a:ext uri="{FF2B5EF4-FFF2-40B4-BE49-F238E27FC236}">
                <a16:creationId xmlns:a16="http://schemas.microsoft.com/office/drawing/2014/main" id="{0DACA933-53BC-4DB0-96F2-8061132F5924}"/>
              </a:ext>
            </a:extLst>
          </p:cNvPr>
          <p:cNvSpPr txBox="1"/>
          <p:nvPr/>
        </p:nvSpPr>
        <p:spPr>
          <a:xfrm>
            <a:off x="992967" y="4107284"/>
            <a:ext cx="2158298" cy="369332"/>
          </a:xfrm>
          <a:prstGeom prst="rect">
            <a:avLst/>
          </a:prstGeom>
          <a:noFill/>
        </p:spPr>
        <p:txBody>
          <a:bodyPr wrap="square" rtlCol="0">
            <a:spAutoFit/>
          </a:bodyPr>
          <a:lstStyle/>
          <a:p>
            <a:r>
              <a:rPr lang="es-ES" dirty="0">
                <a:solidFill>
                  <a:schemeClr val="accent1">
                    <a:lumMod val="75000"/>
                  </a:schemeClr>
                </a:solidFill>
              </a:rPr>
              <a:t>Personal agenda</a:t>
            </a:r>
            <a:endParaRPr lang="en-US" dirty="0">
              <a:solidFill>
                <a:schemeClr val="accent1">
                  <a:lumMod val="75000"/>
                </a:schemeClr>
              </a:solidFill>
            </a:endParaRPr>
          </a:p>
        </p:txBody>
      </p:sp>
      <p:sp>
        <p:nvSpPr>
          <p:cNvPr id="13" name="TextBox 12">
            <a:extLst>
              <a:ext uri="{FF2B5EF4-FFF2-40B4-BE49-F238E27FC236}">
                <a16:creationId xmlns:a16="http://schemas.microsoft.com/office/drawing/2014/main" id="{6B583C52-2E5D-4F82-87ED-9F329520E7D3}"/>
              </a:ext>
            </a:extLst>
          </p:cNvPr>
          <p:cNvSpPr txBox="1"/>
          <p:nvPr/>
        </p:nvSpPr>
        <p:spPr>
          <a:xfrm>
            <a:off x="6302790" y="3286403"/>
            <a:ext cx="2993870" cy="646331"/>
          </a:xfrm>
          <a:prstGeom prst="rect">
            <a:avLst/>
          </a:prstGeom>
          <a:noFill/>
        </p:spPr>
        <p:txBody>
          <a:bodyPr wrap="square" rtlCol="0">
            <a:spAutoFit/>
          </a:bodyPr>
          <a:lstStyle/>
          <a:p>
            <a:r>
              <a:rPr lang="es-ES" dirty="0" err="1">
                <a:solidFill>
                  <a:srgbClr val="7030A0"/>
                </a:solidFill>
              </a:rPr>
              <a:t>Systemic</a:t>
            </a:r>
            <a:r>
              <a:rPr lang="es-ES" dirty="0">
                <a:solidFill>
                  <a:srgbClr val="7030A0"/>
                </a:solidFill>
              </a:rPr>
              <a:t> </a:t>
            </a:r>
            <a:r>
              <a:rPr lang="es-ES" dirty="0" err="1">
                <a:solidFill>
                  <a:srgbClr val="7030A0"/>
                </a:solidFill>
              </a:rPr>
              <a:t>transformation</a:t>
            </a:r>
            <a:r>
              <a:rPr lang="es-ES" dirty="0">
                <a:solidFill>
                  <a:srgbClr val="7030A0"/>
                </a:solidFill>
              </a:rPr>
              <a:t> of the </a:t>
            </a:r>
            <a:r>
              <a:rPr lang="es-ES" dirty="0" err="1">
                <a:solidFill>
                  <a:srgbClr val="7030A0"/>
                </a:solidFill>
              </a:rPr>
              <a:t>organization</a:t>
            </a:r>
            <a:endParaRPr lang="en-US" dirty="0">
              <a:solidFill>
                <a:srgbClr val="7030A0"/>
              </a:solidFill>
            </a:endParaRPr>
          </a:p>
        </p:txBody>
      </p:sp>
      <p:sp>
        <p:nvSpPr>
          <p:cNvPr id="14" name="TextBox 13">
            <a:extLst>
              <a:ext uri="{FF2B5EF4-FFF2-40B4-BE49-F238E27FC236}">
                <a16:creationId xmlns:a16="http://schemas.microsoft.com/office/drawing/2014/main" id="{DD4F0272-E19C-440D-A500-35129365F21B}"/>
              </a:ext>
            </a:extLst>
          </p:cNvPr>
          <p:cNvSpPr txBox="1"/>
          <p:nvPr/>
        </p:nvSpPr>
        <p:spPr>
          <a:xfrm>
            <a:off x="6302790" y="4549509"/>
            <a:ext cx="2993870" cy="646331"/>
          </a:xfrm>
          <a:prstGeom prst="rect">
            <a:avLst/>
          </a:prstGeom>
          <a:noFill/>
        </p:spPr>
        <p:txBody>
          <a:bodyPr wrap="square" rtlCol="0">
            <a:spAutoFit/>
          </a:bodyPr>
          <a:lstStyle/>
          <a:p>
            <a:r>
              <a:rPr lang="es-ES" dirty="0">
                <a:solidFill>
                  <a:srgbClr val="7030A0"/>
                </a:solidFill>
              </a:rPr>
              <a:t>Change in the individual to </a:t>
            </a:r>
            <a:r>
              <a:rPr lang="es-ES" dirty="0" err="1">
                <a:solidFill>
                  <a:srgbClr val="7030A0"/>
                </a:solidFill>
              </a:rPr>
              <a:t>fit</a:t>
            </a:r>
            <a:r>
              <a:rPr lang="es-ES" dirty="0">
                <a:solidFill>
                  <a:srgbClr val="7030A0"/>
                </a:solidFill>
              </a:rPr>
              <a:t> in the </a:t>
            </a:r>
            <a:r>
              <a:rPr lang="es-ES" dirty="0" err="1">
                <a:solidFill>
                  <a:srgbClr val="7030A0"/>
                </a:solidFill>
              </a:rPr>
              <a:t>organization</a:t>
            </a:r>
            <a:endParaRPr lang="en-US" dirty="0">
              <a:solidFill>
                <a:srgbClr val="7030A0"/>
              </a:solidFill>
            </a:endParaRPr>
          </a:p>
        </p:txBody>
      </p:sp>
      <p:sp>
        <p:nvSpPr>
          <p:cNvPr id="15" name="TextBox 14">
            <a:extLst>
              <a:ext uri="{FF2B5EF4-FFF2-40B4-BE49-F238E27FC236}">
                <a16:creationId xmlns:a16="http://schemas.microsoft.com/office/drawing/2014/main" id="{583133DE-6E74-49E5-BB77-30D19E2EEAA4}"/>
              </a:ext>
            </a:extLst>
          </p:cNvPr>
          <p:cNvSpPr txBox="1"/>
          <p:nvPr/>
        </p:nvSpPr>
        <p:spPr>
          <a:xfrm>
            <a:off x="2646638" y="4576914"/>
            <a:ext cx="2993870" cy="646331"/>
          </a:xfrm>
          <a:prstGeom prst="rect">
            <a:avLst/>
          </a:prstGeom>
          <a:noFill/>
        </p:spPr>
        <p:txBody>
          <a:bodyPr wrap="square" rtlCol="0">
            <a:spAutoFit/>
          </a:bodyPr>
          <a:lstStyle/>
          <a:p>
            <a:r>
              <a:rPr lang="es-ES" dirty="0" err="1">
                <a:solidFill>
                  <a:schemeClr val="accent2">
                    <a:lumMod val="75000"/>
                  </a:schemeClr>
                </a:solidFill>
              </a:rPr>
              <a:t>Skill</a:t>
            </a:r>
            <a:r>
              <a:rPr lang="es-ES" dirty="0">
                <a:solidFill>
                  <a:schemeClr val="accent2">
                    <a:lumMod val="75000"/>
                  </a:schemeClr>
                </a:solidFill>
              </a:rPr>
              <a:t> </a:t>
            </a:r>
            <a:r>
              <a:rPr lang="es-ES" dirty="0" err="1">
                <a:solidFill>
                  <a:schemeClr val="accent2">
                    <a:lumMod val="75000"/>
                  </a:schemeClr>
                </a:solidFill>
              </a:rPr>
              <a:t>development</a:t>
            </a:r>
            <a:r>
              <a:rPr lang="es-ES" dirty="0">
                <a:solidFill>
                  <a:schemeClr val="accent2">
                    <a:lumMod val="75000"/>
                  </a:schemeClr>
                </a:solidFill>
              </a:rPr>
              <a:t> for </a:t>
            </a:r>
            <a:r>
              <a:rPr lang="es-ES" dirty="0" err="1">
                <a:solidFill>
                  <a:schemeClr val="accent2">
                    <a:lumMod val="75000"/>
                  </a:schemeClr>
                </a:solidFill>
              </a:rPr>
              <a:t>better</a:t>
            </a:r>
            <a:r>
              <a:rPr lang="es-ES" dirty="0">
                <a:solidFill>
                  <a:schemeClr val="accent2">
                    <a:lumMod val="75000"/>
                  </a:schemeClr>
                </a:solidFill>
              </a:rPr>
              <a:t> performance</a:t>
            </a:r>
            <a:endParaRPr lang="en-US" dirty="0">
              <a:solidFill>
                <a:schemeClr val="accent2">
                  <a:lumMod val="75000"/>
                </a:schemeClr>
              </a:solidFill>
            </a:endParaRPr>
          </a:p>
        </p:txBody>
      </p:sp>
      <p:sp>
        <p:nvSpPr>
          <p:cNvPr id="16" name="TextBox 15">
            <a:extLst>
              <a:ext uri="{FF2B5EF4-FFF2-40B4-BE49-F238E27FC236}">
                <a16:creationId xmlns:a16="http://schemas.microsoft.com/office/drawing/2014/main" id="{AD5E8221-6D7C-460F-9C30-23CD28B6D6AA}"/>
              </a:ext>
            </a:extLst>
          </p:cNvPr>
          <p:cNvSpPr txBox="1"/>
          <p:nvPr/>
        </p:nvSpPr>
        <p:spPr>
          <a:xfrm>
            <a:off x="2646638" y="3182771"/>
            <a:ext cx="2993870" cy="646331"/>
          </a:xfrm>
          <a:prstGeom prst="rect">
            <a:avLst/>
          </a:prstGeom>
          <a:noFill/>
        </p:spPr>
        <p:txBody>
          <a:bodyPr wrap="square" rtlCol="0">
            <a:spAutoFit/>
          </a:bodyPr>
          <a:lstStyle/>
          <a:p>
            <a:r>
              <a:rPr lang="es-ES" dirty="0" err="1">
                <a:solidFill>
                  <a:srgbClr val="FF0000"/>
                </a:solidFill>
              </a:rPr>
              <a:t>Reach</a:t>
            </a:r>
            <a:r>
              <a:rPr lang="es-ES" dirty="0">
                <a:solidFill>
                  <a:srgbClr val="FF0000"/>
                </a:solidFill>
              </a:rPr>
              <a:t> a </a:t>
            </a:r>
            <a:r>
              <a:rPr lang="es-ES" dirty="0" err="1">
                <a:solidFill>
                  <a:srgbClr val="FF0000"/>
                </a:solidFill>
              </a:rPr>
              <a:t>goal</a:t>
            </a:r>
            <a:r>
              <a:rPr lang="es-ES" dirty="0">
                <a:solidFill>
                  <a:srgbClr val="FF0000"/>
                </a:solidFill>
              </a:rPr>
              <a:t> </a:t>
            </a:r>
            <a:r>
              <a:rPr lang="es-ES" dirty="0" err="1">
                <a:solidFill>
                  <a:srgbClr val="FF0000"/>
                </a:solidFill>
              </a:rPr>
              <a:t>established</a:t>
            </a:r>
            <a:r>
              <a:rPr lang="es-ES" dirty="0">
                <a:solidFill>
                  <a:srgbClr val="FF0000"/>
                </a:solidFill>
              </a:rPr>
              <a:t> </a:t>
            </a:r>
            <a:r>
              <a:rPr lang="es-ES" dirty="0" err="1">
                <a:solidFill>
                  <a:srgbClr val="FF0000"/>
                </a:solidFill>
              </a:rPr>
              <a:t>by</a:t>
            </a:r>
            <a:r>
              <a:rPr lang="es-ES" dirty="0">
                <a:solidFill>
                  <a:srgbClr val="FF0000"/>
                </a:solidFill>
              </a:rPr>
              <a:t> </a:t>
            </a:r>
            <a:r>
              <a:rPr lang="es-ES" dirty="0" err="1">
                <a:solidFill>
                  <a:srgbClr val="FF0000"/>
                </a:solidFill>
              </a:rPr>
              <a:t>oneself</a:t>
            </a:r>
            <a:endParaRPr lang="en-US" dirty="0">
              <a:solidFill>
                <a:srgbClr val="FF0000"/>
              </a:solidFill>
            </a:endParaRPr>
          </a:p>
        </p:txBody>
      </p:sp>
      <p:sp>
        <p:nvSpPr>
          <p:cNvPr id="4" name="Rectangle: Rounded Corners 3">
            <a:extLst>
              <a:ext uri="{FF2B5EF4-FFF2-40B4-BE49-F238E27FC236}">
                <a16:creationId xmlns:a16="http://schemas.microsoft.com/office/drawing/2014/main" id="{54108852-5C83-4A4F-8752-E378DA145602}"/>
              </a:ext>
            </a:extLst>
          </p:cNvPr>
          <p:cNvSpPr/>
          <p:nvPr/>
        </p:nvSpPr>
        <p:spPr>
          <a:xfrm>
            <a:off x="317152" y="1914525"/>
            <a:ext cx="5046540" cy="1922826"/>
          </a:xfrm>
          <a:prstGeom prst="roundRect">
            <a:avLst/>
          </a:prstGeom>
          <a:noFill/>
          <a:ln>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1505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CBE893-289B-4DF2-90DC-B50B7B2144F4}"/>
              </a:ext>
            </a:extLst>
          </p:cNvPr>
          <p:cNvSpPr>
            <a:spLocks noGrp="1"/>
          </p:cNvSpPr>
          <p:nvPr>
            <p:ph type="title"/>
          </p:nvPr>
        </p:nvSpPr>
        <p:spPr/>
        <p:txBody>
          <a:bodyPr/>
          <a:lstStyle/>
          <a:p>
            <a:r>
              <a:rPr lang="es-ES" dirty="0" err="1">
                <a:solidFill>
                  <a:srgbClr val="C00000"/>
                </a:solidFill>
              </a:rPr>
              <a:t>Listening</a:t>
            </a:r>
            <a:r>
              <a:rPr lang="es-ES" dirty="0">
                <a:solidFill>
                  <a:srgbClr val="C00000"/>
                </a:solidFill>
              </a:rPr>
              <a:t> </a:t>
            </a:r>
            <a:r>
              <a:rPr lang="es-ES" dirty="0" err="1">
                <a:solidFill>
                  <a:srgbClr val="C00000"/>
                </a:solidFill>
              </a:rPr>
              <a:t>levels</a:t>
            </a:r>
            <a:endParaRPr lang="es-ES" dirty="0">
              <a:solidFill>
                <a:srgbClr val="C00000"/>
              </a:solidFill>
            </a:endParaRPr>
          </a:p>
        </p:txBody>
      </p:sp>
      <p:sp>
        <p:nvSpPr>
          <p:cNvPr id="5" name="Rectangle 4">
            <a:extLst>
              <a:ext uri="{FF2B5EF4-FFF2-40B4-BE49-F238E27FC236}">
                <a16:creationId xmlns:a16="http://schemas.microsoft.com/office/drawing/2014/main" id="{82AC4638-0C30-486C-A2AB-97AE06B9EC49}"/>
              </a:ext>
            </a:extLst>
          </p:cNvPr>
          <p:cNvSpPr/>
          <p:nvPr/>
        </p:nvSpPr>
        <p:spPr>
          <a:xfrm>
            <a:off x="1592317" y="2004403"/>
            <a:ext cx="1408058" cy="538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err="1"/>
              <a:t>Level</a:t>
            </a:r>
            <a:r>
              <a:rPr lang="es-ES" dirty="0"/>
              <a:t> 1</a:t>
            </a:r>
            <a:endParaRPr lang="en-US" dirty="0"/>
          </a:p>
        </p:txBody>
      </p:sp>
      <p:sp>
        <p:nvSpPr>
          <p:cNvPr id="6" name="Content Placeholder 5">
            <a:extLst>
              <a:ext uri="{FF2B5EF4-FFF2-40B4-BE49-F238E27FC236}">
                <a16:creationId xmlns:a16="http://schemas.microsoft.com/office/drawing/2014/main" id="{52553AE3-5D3F-4105-8A90-368756B7A472}"/>
              </a:ext>
            </a:extLst>
          </p:cNvPr>
          <p:cNvSpPr>
            <a:spLocks noGrp="1"/>
          </p:cNvSpPr>
          <p:nvPr>
            <p:ph idx="1"/>
          </p:nvPr>
        </p:nvSpPr>
        <p:spPr>
          <a:xfrm>
            <a:off x="3414713" y="1918334"/>
            <a:ext cx="7710487" cy="739141"/>
          </a:xfrm>
        </p:spPr>
        <p:txBody>
          <a:bodyPr/>
          <a:lstStyle/>
          <a:p>
            <a:r>
              <a:rPr lang="es-ES" dirty="0" err="1"/>
              <a:t>Client´s</a:t>
            </a:r>
            <a:r>
              <a:rPr lang="es-ES" dirty="0"/>
              <a:t> </a:t>
            </a:r>
            <a:r>
              <a:rPr lang="es-ES" dirty="0" err="1"/>
              <a:t>level</a:t>
            </a:r>
            <a:r>
              <a:rPr lang="es-ES" dirty="0"/>
              <a:t>. </a:t>
            </a:r>
            <a:r>
              <a:rPr lang="es-ES" dirty="0" err="1"/>
              <a:t>Lots</a:t>
            </a:r>
            <a:r>
              <a:rPr lang="es-ES" dirty="0"/>
              <a:t> of </a:t>
            </a:r>
            <a:r>
              <a:rPr lang="es-ES" dirty="0" err="1"/>
              <a:t>facts</a:t>
            </a:r>
            <a:r>
              <a:rPr lang="es-ES" dirty="0"/>
              <a:t>.</a:t>
            </a:r>
            <a:endParaRPr lang="en-US" dirty="0"/>
          </a:p>
        </p:txBody>
      </p:sp>
      <p:sp>
        <p:nvSpPr>
          <p:cNvPr id="7" name="Rectangle 6">
            <a:extLst>
              <a:ext uri="{FF2B5EF4-FFF2-40B4-BE49-F238E27FC236}">
                <a16:creationId xmlns:a16="http://schemas.microsoft.com/office/drawing/2014/main" id="{54CDF1D6-2015-4306-B7A1-A66DDC1F2DBE}"/>
              </a:ext>
            </a:extLst>
          </p:cNvPr>
          <p:cNvSpPr/>
          <p:nvPr/>
        </p:nvSpPr>
        <p:spPr>
          <a:xfrm>
            <a:off x="1592317" y="2890228"/>
            <a:ext cx="1408058" cy="538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err="1"/>
              <a:t>Level</a:t>
            </a:r>
            <a:r>
              <a:rPr lang="es-ES" dirty="0"/>
              <a:t> 2</a:t>
            </a:r>
            <a:endParaRPr lang="en-US" dirty="0"/>
          </a:p>
        </p:txBody>
      </p:sp>
      <p:sp>
        <p:nvSpPr>
          <p:cNvPr id="8" name="Content Placeholder 5">
            <a:extLst>
              <a:ext uri="{FF2B5EF4-FFF2-40B4-BE49-F238E27FC236}">
                <a16:creationId xmlns:a16="http://schemas.microsoft.com/office/drawing/2014/main" id="{3D98632C-DF62-4335-81BA-A210B1659AB3}"/>
              </a:ext>
            </a:extLst>
          </p:cNvPr>
          <p:cNvSpPr txBox="1">
            <a:spLocks/>
          </p:cNvSpPr>
          <p:nvPr/>
        </p:nvSpPr>
        <p:spPr>
          <a:xfrm>
            <a:off x="3414713" y="2920363"/>
            <a:ext cx="7710487" cy="739141"/>
          </a:xfrm>
          <a:prstGeom prst="rect">
            <a:avLst/>
          </a:prstGeom>
        </p:spPr>
        <p:txBody>
          <a:bodyPr vert="horz" lIns="91440" tIns="45720" rIns="91440" bIns="45720" rtlCol="0">
            <a:normAutofit/>
          </a:bodyPr>
          <a:lst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a:lstStyle>
          <a:p>
            <a:r>
              <a:rPr lang="es-ES" dirty="0" err="1"/>
              <a:t>Listening</a:t>
            </a:r>
            <a:r>
              <a:rPr lang="es-ES" dirty="0"/>
              <a:t> for the </a:t>
            </a:r>
            <a:r>
              <a:rPr lang="es-ES" dirty="0" err="1"/>
              <a:t>underlying</a:t>
            </a:r>
            <a:r>
              <a:rPr lang="es-ES" dirty="0"/>
              <a:t> </a:t>
            </a:r>
            <a:r>
              <a:rPr lang="es-ES" dirty="0" err="1"/>
              <a:t>meaning</a:t>
            </a:r>
            <a:r>
              <a:rPr lang="es-ES" dirty="0"/>
              <a:t>.</a:t>
            </a:r>
            <a:endParaRPr lang="en-US" dirty="0"/>
          </a:p>
        </p:txBody>
      </p:sp>
      <p:sp>
        <p:nvSpPr>
          <p:cNvPr id="9" name="Rectangle 8">
            <a:extLst>
              <a:ext uri="{FF2B5EF4-FFF2-40B4-BE49-F238E27FC236}">
                <a16:creationId xmlns:a16="http://schemas.microsoft.com/office/drawing/2014/main" id="{A282DE82-D838-4FE6-8720-45DB2189BEA7}"/>
              </a:ext>
            </a:extLst>
          </p:cNvPr>
          <p:cNvSpPr/>
          <p:nvPr/>
        </p:nvSpPr>
        <p:spPr>
          <a:xfrm>
            <a:off x="1592317" y="3964038"/>
            <a:ext cx="1408058" cy="538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err="1"/>
              <a:t>Level</a:t>
            </a:r>
            <a:r>
              <a:rPr lang="es-ES" dirty="0"/>
              <a:t> 3</a:t>
            </a:r>
            <a:endParaRPr lang="en-US" dirty="0"/>
          </a:p>
        </p:txBody>
      </p:sp>
      <p:sp>
        <p:nvSpPr>
          <p:cNvPr id="10" name="Content Placeholder 5">
            <a:extLst>
              <a:ext uri="{FF2B5EF4-FFF2-40B4-BE49-F238E27FC236}">
                <a16:creationId xmlns:a16="http://schemas.microsoft.com/office/drawing/2014/main" id="{E811AA9C-2204-4AC0-B119-2ABAEFA4566F}"/>
              </a:ext>
            </a:extLst>
          </p:cNvPr>
          <p:cNvSpPr txBox="1">
            <a:spLocks/>
          </p:cNvSpPr>
          <p:nvPr/>
        </p:nvSpPr>
        <p:spPr>
          <a:xfrm>
            <a:off x="3414713" y="3863853"/>
            <a:ext cx="7710487" cy="1108197"/>
          </a:xfrm>
          <a:prstGeom prst="rect">
            <a:avLst/>
          </a:prstGeom>
        </p:spPr>
        <p:txBody>
          <a:bodyPr vert="horz" lIns="91440" tIns="45720" rIns="91440" bIns="45720" rtlCol="0">
            <a:normAutofit/>
          </a:bodyPr>
          <a:lst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a:lstStyle>
          <a:p>
            <a:r>
              <a:rPr lang="es-ES" dirty="0" err="1"/>
              <a:t>Listening</a:t>
            </a:r>
            <a:r>
              <a:rPr lang="es-ES" dirty="0"/>
              <a:t> to </a:t>
            </a:r>
            <a:r>
              <a:rPr lang="es-ES" dirty="0" err="1"/>
              <a:t>understand</a:t>
            </a:r>
            <a:r>
              <a:rPr lang="es-ES" dirty="0"/>
              <a:t> the </a:t>
            </a:r>
            <a:r>
              <a:rPr lang="es-ES" dirty="0" err="1"/>
              <a:t>core</a:t>
            </a:r>
            <a:r>
              <a:rPr lang="es-ES" dirty="0"/>
              <a:t> </a:t>
            </a:r>
            <a:r>
              <a:rPr lang="es-ES" dirty="0" err="1"/>
              <a:t>values</a:t>
            </a:r>
            <a:r>
              <a:rPr lang="es-ES" dirty="0"/>
              <a:t> and determine  </a:t>
            </a:r>
            <a:r>
              <a:rPr lang="es-ES" dirty="0" err="1"/>
              <a:t>what</a:t>
            </a:r>
            <a:r>
              <a:rPr lang="es-ES" dirty="0"/>
              <a:t> is </a:t>
            </a:r>
            <a:r>
              <a:rPr lang="es-ES" dirty="0" err="1"/>
              <a:t>really</a:t>
            </a:r>
            <a:r>
              <a:rPr lang="es-ES" dirty="0"/>
              <a:t> at </a:t>
            </a:r>
            <a:r>
              <a:rPr lang="es-ES" dirty="0" err="1"/>
              <a:t>stake</a:t>
            </a:r>
            <a:r>
              <a:rPr lang="es-ES" dirty="0"/>
              <a:t>. </a:t>
            </a:r>
            <a:r>
              <a:rPr lang="es-ES" dirty="0" err="1"/>
              <a:t>Analyses</a:t>
            </a:r>
            <a:r>
              <a:rPr lang="es-ES" dirty="0"/>
              <a:t> </a:t>
            </a:r>
            <a:r>
              <a:rPr lang="es-ES" dirty="0" err="1"/>
              <a:t>emotion</a:t>
            </a:r>
            <a:r>
              <a:rPr lang="es-ES" dirty="0"/>
              <a:t>, </a:t>
            </a:r>
            <a:r>
              <a:rPr lang="es-ES" dirty="0" err="1"/>
              <a:t>hesitations</a:t>
            </a:r>
            <a:r>
              <a:rPr lang="es-ES" dirty="0"/>
              <a:t>, the </a:t>
            </a:r>
            <a:r>
              <a:rPr lang="es-ES" dirty="0" err="1"/>
              <a:t>whole</a:t>
            </a:r>
            <a:r>
              <a:rPr lang="es-ES" dirty="0"/>
              <a:t> </a:t>
            </a:r>
            <a:r>
              <a:rPr lang="es-ES" dirty="0" err="1"/>
              <a:t>perspective</a:t>
            </a:r>
            <a:r>
              <a:rPr lang="es-ES" dirty="0"/>
              <a:t>.</a:t>
            </a:r>
            <a:endParaRPr lang="en-US" dirty="0"/>
          </a:p>
        </p:txBody>
      </p:sp>
    </p:spTree>
    <p:extLst>
      <p:ext uri="{BB962C8B-B14F-4D97-AF65-F5344CB8AC3E}">
        <p14:creationId xmlns:p14="http://schemas.microsoft.com/office/powerpoint/2010/main" val="39361466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Oval 9">
            <a:extLst>
              <a:ext uri="{FF2B5EF4-FFF2-40B4-BE49-F238E27FC236}">
                <a16:creationId xmlns:a16="http://schemas.microsoft.com/office/drawing/2014/main" id="{D5BB8886-0303-4273-8169-3E9603049F77}"/>
              </a:ext>
            </a:extLst>
          </p:cNvPr>
          <p:cNvSpPr/>
          <p:nvPr/>
        </p:nvSpPr>
        <p:spPr>
          <a:xfrm>
            <a:off x="4556233" y="5197364"/>
            <a:ext cx="1450428" cy="1408386"/>
          </a:xfrm>
          <a:prstGeom prst="ellipse">
            <a:avLst/>
          </a:prstGeom>
          <a:solidFill>
            <a:srgbClr val="C0406E">
              <a:alpha val="36078"/>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28B6F921-628A-4CAF-8B05-3596B95245D4}"/>
              </a:ext>
            </a:extLst>
          </p:cNvPr>
          <p:cNvSpPr/>
          <p:nvPr/>
        </p:nvSpPr>
        <p:spPr>
          <a:xfrm>
            <a:off x="4834758" y="5440679"/>
            <a:ext cx="893379" cy="921757"/>
          </a:xfrm>
          <a:prstGeom prst="ellipse">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88EE2D0-36C7-4528-9D3C-DCA86646563E}"/>
              </a:ext>
            </a:extLst>
          </p:cNvPr>
          <p:cNvSpPr>
            <a:spLocks noGrp="1"/>
          </p:cNvSpPr>
          <p:nvPr>
            <p:ph type="title"/>
          </p:nvPr>
        </p:nvSpPr>
        <p:spPr>
          <a:xfrm>
            <a:off x="1066800" y="379835"/>
            <a:ext cx="10058400" cy="1371600"/>
          </a:xfrm>
        </p:spPr>
        <p:txBody>
          <a:bodyPr/>
          <a:lstStyle/>
          <a:p>
            <a:r>
              <a:rPr lang="es-ES" dirty="0">
                <a:solidFill>
                  <a:srgbClr val="C00000"/>
                </a:solidFill>
              </a:rPr>
              <a:t>Sesiones de Coaching</a:t>
            </a:r>
            <a:endParaRPr lang="en-US" dirty="0">
              <a:solidFill>
                <a:srgbClr val="C00000"/>
              </a:solidFill>
            </a:endParaRPr>
          </a:p>
        </p:txBody>
      </p:sp>
      <p:sp>
        <p:nvSpPr>
          <p:cNvPr id="3" name="Content Placeholder 2">
            <a:extLst>
              <a:ext uri="{FF2B5EF4-FFF2-40B4-BE49-F238E27FC236}">
                <a16:creationId xmlns:a16="http://schemas.microsoft.com/office/drawing/2014/main" id="{E2106445-FF8D-4178-AE7A-D005B9D62E60}"/>
              </a:ext>
            </a:extLst>
          </p:cNvPr>
          <p:cNvSpPr>
            <a:spLocks noGrp="1"/>
          </p:cNvSpPr>
          <p:nvPr>
            <p:ph idx="1"/>
          </p:nvPr>
        </p:nvSpPr>
        <p:spPr>
          <a:xfrm>
            <a:off x="1066800" y="1463040"/>
            <a:ext cx="10058400" cy="3931920"/>
          </a:xfrm>
        </p:spPr>
        <p:txBody>
          <a:bodyPr>
            <a:normAutofit fontScale="92500" lnSpcReduction="20000"/>
          </a:bodyPr>
          <a:lstStyle/>
          <a:p>
            <a:r>
              <a:rPr lang="es-ES" dirty="0">
                <a:solidFill>
                  <a:srgbClr val="C00000"/>
                </a:solidFill>
              </a:rPr>
              <a:t>Marco</a:t>
            </a:r>
          </a:p>
          <a:p>
            <a:pPr lvl="1"/>
            <a:r>
              <a:rPr lang="es-ES" dirty="0"/>
              <a:t>Aceptar</a:t>
            </a:r>
          </a:p>
          <a:p>
            <a:pPr lvl="1"/>
            <a:r>
              <a:rPr lang="es-ES" dirty="0"/>
              <a:t>Respetar</a:t>
            </a:r>
          </a:p>
          <a:p>
            <a:pPr lvl="1"/>
            <a:r>
              <a:rPr lang="es-ES" dirty="0"/>
              <a:t>Presencia (de la mente del coach con el </a:t>
            </a:r>
            <a:r>
              <a:rPr lang="es-ES" dirty="0" err="1"/>
              <a:t>coachee</a:t>
            </a:r>
            <a:r>
              <a:rPr lang="es-ES" dirty="0"/>
              <a:t>: el coach se debe al </a:t>
            </a:r>
            <a:r>
              <a:rPr lang="es-ES" dirty="0" err="1"/>
              <a:t>coachee</a:t>
            </a:r>
            <a:r>
              <a:rPr lang="es-ES" dirty="0"/>
              <a:t>)</a:t>
            </a:r>
          </a:p>
          <a:p>
            <a:r>
              <a:rPr lang="es-ES" dirty="0">
                <a:solidFill>
                  <a:srgbClr val="C00000"/>
                </a:solidFill>
              </a:rPr>
              <a:t>Proceso</a:t>
            </a:r>
          </a:p>
          <a:p>
            <a:pPr lvl="1"/>
            <a:r>
              <a:rPr lang="es-ES" dirty="0"/>
              <a:t>Acuerdo/alianza/contrato para llevar a cabo un </a:t>
            </a:r>
            <a:r>
              <a:rPr lang="es-ES" b="1" u="sng" dirty="0"/>
              <a:t>cambio</a:t>
            </a:r>
            <a:r>
              <a:rPr lang="es-ES" dirty="0"/>
              <a:t> que alcance un objetivo</a:t>
            </a:r>
          </a:p>
          <a:p>
            <a:pPr lvl="1"/>
            <a:r>
              <a:rPr lang="es-ES" dirty="0"/>
              <a:t>Exploración del </a:t>
            </a:r>
            <a:r>
              <a:rPr lang="es-ES" b="1" u="sng" dirty="0"/>
              <a:t>objetivo</a:t>
            </a:r>
            <a:r>
              <a:rPr lang="es-ES" dirty="0"/>
              <a:t> (que puede requerir mas de una sesión)</a:t>
            </a:r>
          </a:p>
          <a:p>
            <a:pPr lvl="2"/>
            <a:r>
              <a:rPr lang="es-ES" dirty="0"/>
              <a:t>El objetivo debe ser</a:t>
            </a:r>
          </a:p>
          <a:p>
            <a:pPr lvl="3"/>
            <a:r>
              <a:rPr lang="es-ES" dirty="0"/>
              <a:t>Formulado en positivo</a:t>
            </a:r>
          </a:p>
          <a:p>
            <a:pPr lvl="3"/>
            <a:r>
              <a:rPr lang="es-ES" dirty="0"/>
              <a:t>Motivador (alineado con nuestros valores)</a:t>
            </a:r>
          </a:p>
          <a:p>
            <a:pPr lvl="3"/>
            <a:r>
              <a:rPr lang="es-ES" dirty="0"/>
              <a:t>Ecológico  (no perjudicar)</a:t>
            </a:r>
          </a:p>
          <a:p>
            <a:pPr lvl="3"/>
            <a:r>
              <a:rPr lang="es-ES" dirty="0"/>
              <a:t>Acordado por escrito</a:t>
            </a:r>
            <a:endParaRPr lang="en-US" dirty="0"/>
          </a:p>
          <a:p>
            <a:r>
              <a:rPr lang="es-ES" dirty="0">
                <a:solidFill>
                  <a:srgbClr val="C00000"/>
                </a:solidFill>
              </a:rPr>
              <a:t>P</a:t>
            </a:r>
            <a:r>
              <a:rPr lang="en-US" dirty="0" err="1">
                <a:solidFill>
                  <a:srgbClr val="C00000"/>
                </a:solidFill>
              </a:rPr>
              <a:t>lan</a:t>
            </a:r>
            <a:r>
              <a:rPr lang="en-US" dirty="0">
                <a:solidFill>
                  <a:srgbClr val="C00000"/>
                </a:solidFill>
              </a:rPr>
              <a:t> de </a:t>
            </a:r>
            <a:r>
              <a:rPr lang="en-US" dirty="0" err="1">
                <a:solidFill>
                  <a:srgbClr val="C00000"/>
                </a:solidFill>
              </a:rPr>
              <a:t>accion</a:t>
            </a:r>
            <a:endParaRPr lang="en-US" dirty="0">
              <a:solidFill>
                <a:srgbClr val="C00000"/>
              </a:solidFill>
            </a:endParaRPr>
          </a:p>
          <a:p>
            <a:r>
              <a:rPr lang="es-ES" dirty="0">
                <a:solidFill>
                  <a:srgbClr val="C00000"/>
                </a:solidFill>
              </a:rPr>
              <a:t>E</a:t>
            </a:r>
            <a:r>
              <a:rPr lang="en-US" dirty="0" err="1">
                <a:solidFill>
                  <a:srgbClr val="C00000"/>
                </a:solidFill>
              </a:rPr>
              <a:t>valuación</a:t>
            </a:r>
            <a:endParaRPr lang="en-US" dirty="0">
              <a:solidFill>
                <a:srgbClr val="C00000"/>
              </a:solidFill>
            </a:endParaRPr>
          </a:p>
          <a:p>
            <a:r>
              <a:rPr lang="es-ES" dirty="0">
                <a:solidFill>
                  <a:srgbClr val="C00000"/>
                </a:solidFill>
              </a:rPr>
              <a:t>P</a:t>
            </a:r>
            <a:r>
              <a:rPr lang="en-US" dirty="0" err="1">
                <a:solidFill>
                  <a:srgbClr val="C00000"/>
                </a:solidFill>
              </a:rPr>
              <a:t>remio</a:t>
            </a:r>
            <a:endParaRPr lang="en-US" dirty="0">
              <a:solidFill>
                <a:srgbClr val="C00000"/>
              </a:solidFill>
            </a:endParaRPr>
          </a:p>
          <a:p>
            <a:pPr marL="0" indent="0">
              <a:buNone/>
            </a:pPr>
            <a:endParaRPr lang="es-ES" dirty="0"/>
          </a:p>
        </p:txBody>
      </p:sp>
      <p:sp>
        <p:nvSpPr>
          <p:cNvPr id="4" name="Rectangle 3">
            <a:extLst>
              <a:ext uri="{FF2B5EF4-FFF2-40B4-BE49-F238E27FC236}">
                <a16:creationId xmlns:a16="http://schemas.microsoft.com/office/drawing/2014/main" id="{CCF5ED00-7923-45E2-A918-8DCEABF0CEA9}"/>
              </a:ext>
            </a:extLst>
          </p:cNvPr>
          <p:cNvSpPr/>
          <p:nvPr/>
        </p:nvSpPr>
        <p:spPr>
          <a:xfrm>
            <a:off x="7488621" y="3429000"/>
            <a:ext cx="4062248" cy="1677566"/>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marL="171450" indent="-171450">
              <a:buFont typeface="Arial" panose="020B0604020202020204" pitchFamily="34" charset="0"/>
              <a:buChar char="•"/>
            </a:pPr>
            <a:r>
              <a:rPr lang="es-ES" sz="1200" dirty="0" err="1"/>
              <a:t>E</a:t>
            </a:r>
            <a:r>
              <a:rPr lang="es-ES" sz="1200" b="1" u="sng" dirty="0" err="1"/>
              <a:t>S</a:t>
            </a:r>
            <a:r>
              <a:rPr lang="es-ES" sz="1200" dirty="0" err="1"/>
              <a:t>pecifico</a:t>
            </a:r>
            <a:r>
              <a:rPr lang="es-ES" sz="1200" dirty="0"/>
              <a:t> y determinable con exactitud: Que, donde, cuando, cuanto, como</a:t>
            </a:r>
          </a:p>
          <a:p>
            <a:pPr marL="171450" indent="-171450">
              <a:buFont typeface="Arial" panose="020B0604020202020204" pitchFamily="34" charset="0"/>
              <a:buChar char="•"/>
            </a:pPr>
            <a:r>
              <a:rPr lang="es-ES" sz="1200" b="1" u="sng" dirty="0"/>
              <a:t>M</a:t>
            </a:r>
            <a:r>
              <a:rPr lang="es-ES" sz="1200" dirty="0"/>
              <a:t>edible, con indicadores de logro</a:t>
            </a:r>
          </a:p>
          <a:p>
            <a:pPr marL="171450" indent="-171450">
              <a:buFont typeface="Arial" panose="020B0604020202020204" pitchFamily="34" charset="0"/>
              <a:buChar char="•"/>
            </a:pPr>
            <a:r>
              <a:rPr lang="es-ES" sz="1200" b="1" u="sng" dirty="0"/>
              <a:t>A</a:t>
            </a:r>
            <a:r>
              <a:rPr lang="es-ES" sz="1200" dirty="0"/>
              <a:t>lcanzable, con probabilidad de éxito</a:t>
            </a:r>
          </a:p>
          <a:p>
            <a:pPr marL="171450" indent="-171450">
              <a:buFont typeface="Arial" panose="020B0604020202020204" pitchFamily="34" charset="0"/>
              <a:buChar char="•"/>
            </a:pPr>
            <a:r>
              <a:rPr lang="es-ES" sz="1200" b="1" u="sng" dirty="0"/>
              <a:t>R</a:t>
            </a:r>
            <a:r>
              <a:rPr lang="es-ES" sz="1200" dirty="0"/>
              <a:t>ealista y Retador, que motive y haga mover hacia una zona de influencia</a:t>
            </a:r>
          </a:p>
          <a:p>
            <a:pPr marL="171450" indent="-171450">
              <a:buFont typeface="Arial" panose="020B0604020202020204" pitchFamily="34" charset="0"/>
              <a:buChar char="•"/>
            </a:pPr>
            <a:r>
              <a:rPr lang="es-ES" sz="1200" b="1" u="sng" dirty="0"/>
              <a:t>T</a:t>
            </a:r>
            <a:r>
              <a:rPr lang="es-ES" sz="1200" dirty="0"/>
              <a:t>emporalizado, con plazos establecidos acordados claramente</a:t>
            </a:r>
          </a:p>
          <a:p>
            <a:pPr algn="ctr"/>
            <a:endParaRPr lang="en-US" sz="1200" dirty="0"/>
          </a:p>
        </p:txBody>
      </p:sp>
      <p:cxnSp>
        <p:nvCxnSpPr>
          <p:cNvPr id="6" name="Straight Arrow Connector 5">
            <a:extLst>
              <a:ext uri="{FF2B5EF4-FFF2-40B4-BE49-F238E27FC236}">
                <a16:creationId xmlns:a16="http://schemas.microsoft.com/office/drawing/2014/main" id="{F0B29899-96FD-4F5B-A27E-79C39D7C77D3}"/>
              </a:ext>
            </a:extLst>
          </p:cNvPr>
          <p:cNvCxnSpPr/>
          <p:nvPr/>
        </p:nvCxnSpPr>
        <p:spPr>
          <a:xfrm>
            <a:off x="3941379" y="3429000"/>
            <a:ext cx="3489435" cy="239110"/>
          </a:xfrm>
          <a:prstGeom prst="straightConnector1">
            <a:avLst/>
          </a:prstGeom>
          <a:ln>
            <a:solidFill>
              <a:schemeClr val="tx1">
                <a:lumMod val="50000"/>
                <a:lumOff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9AA95898-ADE1-4181-823D-4EB721385918}"/>
              </a:ext>
            </a:extLst>
          </p:cNvPr>
          <p:cNvSpPr/>
          <p:nvPr/>
        </p:nvSpPr>
        <p:spPr>
          <a:xfrm>
            <a:off x="8408276" y="3205655"/>
            <a:ext cx="1051034" cy="2233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a:t>SMART</a:t>
            </a:r>
            <a:endParaRPr lang="en-US" dirty="0"/>
          </a:p>
        </p:txBody>
      </p:sp>
      <p:sp>
        <p:nvSpPr>
          <p:cNvPr id="8" name="Oval 7">
            <a:extLst>
              <a:ext uri="{FF2B5EF4-FFF2-40B4-BE49-F238E27FC236}">
                <a16:creationId xmlns:a16="http://schemas.microsoft.com/office/drawing/2014/main" id="{6E0CE60E-0224-410E-A480-A963AC7AA62E}"/>
              </a:ext>
            </a:extLst>
          </p:cNvPr>
          <p:cNvSpPr/>
          <p:nvPr/>
        </p:nvSpPr>
        <p:spPr>
          <a:xfrm>
            <a:off x="5150069" y="5770179"/>
            <a:ext cx="262759" cy="26275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Arrow Connector 11">
            <a:extLst>
              <a:ext uri="{FF2B5EF4-FFF2-40B4-BE49-F238E27FC236}">
                <a16:creationId xmlns:a16="http://schemas.microsoft.com/office/drawing/2014/main" id="{4EB7567F-0E4B-4C4D-8279-B19DDC03DB2D}"/>
              </a:ext>
            </a:extLst>
          </p:cNvPr>
          <p:cNvCxnSpPr>
            <a:cxnSpLocks/>
          </p:cNvCxnSpPr>
          <p:nvPr/>
        </p:nvCxnSpPr>
        <p:spPr>
          <a:xfrm flipH="1">
            <a:off x="5412828" y="5494020"/>
            <a:ext cx="772513" cy="40753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C8B22C16-7EEE-4018-A8FF-B29CA6C580B4}"/>
              </a:ext>
            </a:extLst>
          </p:cNvPr>
          <p:cNvCxnSpPr>
            <a:cxnSpLocks/>
          </p:cNvCxnSpPr>
          <p:nvPr/>
        </p:nvCxnSpPr>
        <p:spPr>
          <a:xfrm flipV="1">
            <a:off x="5565230" y="5901557"/>
            <a:ext cx="793529" cy="14189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7CC9C84C-91C6-4616-A7E1-B610AB5AF63A}"/>
              </a:ext>
            </a:extLst>
          </p:cNvPr>
          <p:cNvCxnSpPr>
            <a:cxnSpLocks/>
          </p:cNvCxnSpPr>
          <p:nvPr/>
        </p:nvCxnSpPr>
        <p:spPr>
          <a:xfrm flipH="1">
            <a:off x="5930462" y="6203990"/>
            <a:ext cx="856593" cy="0"/>
          </a:xfrm>
          <a:prstGeom prst="straightConnector1">
            <a:avLst/>
          </a:prstGeom>
          <a:ln>
            <a:solidFill>
              <a:srgbClr val="C0406E"/>
            </a:solidFill>
            <a:tailEnd type="triangle"/>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AC9F8300-4D1F-4D8F-A797-79F88A44BD2D}"/>
              </a:ext>
            </a:extLst>
          </p:cNvPr>
          <p:cNvSpPr txBox="1"/>
          <p:nvPr/>
        </p:nvSpPr>
        <p:spPr>
          <a:xfrm>
            <a:off x="6159063" y="5324815"/>
            <a:ext cx="2307018" cy="369332"/>
          </a:xfrm>
          <a:prstGeom prst="rect">
            <a:avLst/>
          </a:prstGeom>
          <a:noFill/>
        </p:spPr>
        <p:txBody>
          <a:bodyPr wrap="square" rtlCol="0">
            <a:spAutoFit/>
          </a:bodyPr>
          <a:lstStyle/>
          <a:p>
            <a:r>
              <a:rPr lang="es-ES" dirty="0"/>
              <a:t>confort</a:t>
            </a:r>
            <a:endParaRPr lang="en-US" dirty="0"/>
          </a:p>
        </p:txBody>
      </p:sp>
      <p:sp>
        <p:nvSpPr>
          <p:cNvPr id="21" name="TextBox 20">
            <a:extLst>
              <a:ext uri="{FF2B5EF4-FFF2-40B4-BE49-F238E27FC236}">
                <a16:creationId xmlns:a16="http://schemas.microsoft.com/office/drawing/2014/main" id="{CF7965C1-DB31-4CB9-A354-0D038EC6BC82}"/>
              </a:ext>
            </a:extLst>
          </p:cNvPr>
          <p:cNvSpPr txBox="1"/>
          <p:nvPr/>
        </p:nvSpPr>
        <p:spPr>
          <a:xfrm>
            <a:off x="6358758" y="5686527"/>
            <a:ext cx="2307018" cy="369332"/>
          </a:xfrm>
          <a:prstGeom prst="rect">
            <a:avLst/>
          </a:prstGeom>
          <a:noFill/>
        </p:spPr>
        <p:txBody>
          <a:bodyPr wrap="square" rtlCol="0">
            <a:spAutoFit/>
          </a:bodyPr>
          <a:lstStyle/>
          <a:p>
            <a:r>
              <a:rPr lang="es-ES" dirty="0" err="1"/>
              <a:t>expansion</a:t>
            </a:r>
            <a:endParaRPr lang="en-US" dirty="0"/>
          </a:p>
        </p:txBody>
      </p:sp>
      <p:sp>
        <p:nvSpPr>
          <p:cNvPr id="22" name="TextBox 21">
            <a:extLst>
              <a:ext uri="{FF2B5EF4-FFF2-40B4-BE49-F238E27FC236}">
                <a16:creationId xmlns:a16="http://schemas.microsoft.com/office/drawing/2014/main" id="{E4506BF6-36F2-4355-ABB8-2701BADED37F}"/>
              </a:ext>
            </a:extLst>
          </p:cNvPr>
          <p:cNvSpPr txBox="1"/>
          <p:nvPr/>
        </p:nvSpPr>
        <p:spPr>
          <a:xfrm>
            <a:off x="6787055" y="6036406"/>
            <a:ext cx="2307018" cy="369332"/>
          </a:xfrm>
          <a:prstGeom prst="rect">
            <a:avLst/>
          </a:prstGeom>
          <a:noFill/>
        </p:spPr>
        <p:txBody>
          <a:bodyPr wrap="square" rtlCol="0">
            <a:spAutoFit/>
          </a:bodyPr>
          <a:lstStyle/>
          <a:p>
            <a:r>
              <a:rPr lang="es-ES" dirty="0" err="1">
                <a:solidFill>
                  <a:srgbClr val="C00000"/>
                </a:solidFill>
              </a:rPr>
              <a:t>panico</a:t>
            </a:r>
            <a:endParaRPr lang="en-US" dirty="0">
              <a:solidFill>
                <a:srgbClr val="C00000"/>
              </a:solidFill>
            </a:endParaRPr>
          </a:p>
        </p:txBody>
      </p:sp>
      <p:cxnSp>
        <p:nvCxnSpPr>
          <p:cNvPr id="23" name="Straight Arrow Connector 22">
            <a:extLst>
              <a:ext uri="{FF2B5EF4-FFF2-40B4-BE49-F238E27FC236}">
                <a16:creationId xmlns:a16="http://schemas.microsoft.com/office/drawing/2014/main" id="{86F12835-7013-4AF6-8E9E-CD92D010AEC5}"/>
              </a:ext>
            </a:extLst>
          </p:cNvPr>
          <p:cNvCxnSpPr>
            <a:cxnSpLocks/>
          </p:cNvCxnSpPr>
          <p:nvPr/>
        </p:nvCxnSpPr>
        <p:spPr>
          <a:xfrm>
            <a:off x="3999186" y="4316808"/>
            <a:ext cx="1035269" cy="841332"/>
          </a:xfrm>
          <a:prstGeom prst="straightConnector1">
            <a:avLst/>
          </a:prstGeom>
          <a:ln>
            <a:solidFill>
              <a:schemeClr val="tx1">
                <a:lumMod val="50000"/>
                <a:lumOff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F19EBDFE-D9C1-40B2-B535-FC501A281B64}"/>
              </a:ext>
            </a:extLst>
          </p:cNvPr>
          <p:cNvSpPr txBox="1"/>
          <p:nvPr/>
        </p:nvSpPr>
        <p:spPr>
          <a:xfrm>
            <a:off x="3560383" y="4793901"/>
            <a:ext cx="1177158" cy="900246"/>
          </a:xfrm>
          <a:prstGeom prst="rect">
            <a:avLst/>
          </a:prstGeom>
          <a:noFill/>
        </p:spPr>
        <p:txBody>
          <a:bodyPr wrap="square" rtlCol="0">
            <a:spAutoFit/>
          </a:bodyPr>
          <a:lstStyle/>
          <a:p>
            <a:r>
              <a:rPr lang="es-ES" sz="1050" dirty="0"/>
              <a:t>Para salir de la zona de confort y pasar a la de </a:t>
            </a:r>
            <a:r>
              <a:rPr lang="es-ES" sz="1050" dirty="0" err="1"/>
              <a:t>expansion</a:t>
            </a:r>
            <a:endParaRPr lang="en-US" sz="1050" dirty="0"/>
          </a:p>
        </p:txBody>
      </p:sp>
    </p:spTree>
    <p:extLst>
      <p:ext uri="{BB962C8B-B14F-4D97-AF65-F5344CB8AC3E}">
        <p14:creationId xmlns:p14="http://schemas.microsoft.com/office/powerpoint/2010/main" val="7296720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4471C-C66A-4509-B1D0-FB3A725A1479}"/>
              </a:ext>
            </a:extLst>
          </p:cNvPr>
          <p:cNvSpPr>
            <a:spLocks noGrp="1"/>
          </p:cNvSpPr>
          <p:nvPr>
            <p:ph type="title"/>
          </p:nvPr>
        </p:nvSpPr>
        <p:spPr>
          <a:xfrm>
            <a:off x="1451578" y="342420"/>
            <a:ext cx="9603275" cy="1049235"/>
          </a:xfrm>
        </p:spPr>
        <p:txBody>
          <a:bodyPr>
            <a:normAutofit/>
          </a:bodyPr>
          <a:lstStyle/>
          <a:p>
            <a:r>
              <a:rPr lang="es-ES" dirty="0">
                <a:solidFill>
                  <a:srgbClr val="C00000"/>
                </a:solidFill>
              </a:rPr>
              <a:t>Preguntas sobre el pasado</a:t>
            </a:r>
          </a:p>
        </p:txBody>
      </p:sp>
      <p:sp>
        <p:nvSpPr>
          <p:cNvPr id="3" name="Content Placeholder 2">
            <a:extLst>
              <a:ext uri="{FF2B5EF4-FFF2-40B4-BE49-F238E27FC236}">
                <a16:creationId xmlns:a16="http://schemas.microsoft.com/office/drawing/2014/main" id="{07641ADE-B5AD-4601-9877-60F6CFB32889}"/>
              </a:ext>
            </a:extLst>
          </p:cNvPr>
          <p:cNvSpPr>
            <a:spLocks noGrp="1"/>
          </p:cNvSpPr>
          <p:nvPr>
            <p:ph idx="1"/>
          </p:nvPr>
        </p:nvSpPr>
        <p:spPr>
          <a:xfrm>
            <a:off x="1066800" y="1862458"/>
            <a:ext cx="10058400" cy="1570386"/>
          </a:xfrm>
        </p:spPr>
        <p:txBody>
          <a:bodyPr>
            <a:normAutofit/>
          </a:bodyPr>
          <a:lstStyle/>
          <a:p>
            <a:r>
              <a:rPr lang="es-ES" b="1" dirty="0"/>
              <a:t>Se emplean preguntas del pasado, retornando momentáneamente a él para recabar información y tomar la esencia del problema.</a:t>
            </a:r>
          </a:p>
          <a:p>
            <a:r>
              <a:rPr lang="es-ES" b="1" dirty="0"/>
              <a:t>Se adopta la posición de observador disociado.</a:t>
            </a:r>
          </a:p>
        </p:txBody>
      </p:sp>
      <p:sp>
        <p:nvSpPr>
          <p:cNvPr id="4" name="Content Placeholder 2">
            <a:extLst>
              <a:ext uri="{FF2B5EF4-FFF2-40B4-BE49-F238E27FC236}">
                <a16:creationId xmlns:a16="http://schemas.microsoft.com/office/drawing/2014/main" id="{6115CED1-60A6-42B6-B2F2-A90D69B97E07}"/>
              </a:ext>
            </a:extLst>
          </p:cNvPr>
          <p:cNvSpPr txBox="1">
            <a:spLocks/>
          </p:cNvSpPr>
          <p:nvPr/>
        </p:nvSpPr>
        <p:spPr>
          <a:xfrm>
            <a:off x="1066800" y="3626777"/>
            <a:ext cx="10058400" cy="475693"/>
          </a:xfrm>
          <a:prstGeom prst="rect">
            <a:avLst/>
          </a:prstGeom>
        </p:spPr>
        <p:txBody>
          <a:bodyPr vert="horz" lIns="91440" tIns="45720" rIns="91440" bIns="45720" rtlCol="0">
            <a:normAutofit/>
          </a:bodyPr>
          <a:lst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a:lstStyle>
          <a:p>
            <a:r>
              <a:rPr lang="es-ES" dirty="0"/>
              <a:t>La pregunta clave será  ¿Qué te gustaría que deje de pasar?</a:t>
            </a:r>
          </a:p>
        </p:txBody>
      </p:sp>
    </p:spTree>
    <p:extLst>
      <p:ext uri="{BB962C8B-B14F-4D97-AF65-F5344CB8AC3E}">
        <p14:creationId xmlns:p14="http://schemas.microsoft.com/office/powerpoint/2010/main" val="33086209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CBE893-289B-4DF2-90DC-B50B7B2144F4}"/>
              </a:ext>
            </a:extLst>
          </p:cNvPr>
          <p:cNvSpPr>
            <a:spLocks noGrp="1"/>
          </p:cNvSpPr>
          <p:nvPr>
            <p:ph type="title"/>
          </p:nvPr>
        </p:nvSpPr>
        <p:spPr/>
        <p:txBody>
          <a:bodyPr/>
          <a:lstStyle/>
          <a:p>
            <a:r>
              <a:rPr lang="es-ES" dirty="0">
                <a:solidFill>
                  <a:srgbClr val="C00000"/>
                </a:solidFill>
              </a:rPr>
              <a:t>El aquí y ahora</a:t>
            </a:r>
          </a:p>
        </p:txBody>
      </p:sp>
      <p:graphicFrame>
        <p:nvGraphicFramePr>
          <p:cNvPr id="4" name="Content Placeholder 3">
            <a:extLst>
              <a:ext uri="{FF2B5EF4-FFF2-40B4-BE49-F238E27FC236}">
                <a16:creationId xmlns:a16="http://schemas.microsoft.com/office/drawing/2014/main" id="{80167784-1EF7-4883-B482-CB0F711B075D}"/>
              </a:ext>
            </a:extLst>
          </p:cNvPr>
          <p:cNvGraphicFramePr>
            <a:graphicFrameLocks noGrp="1"/>
          </p:cNvGraphicFramePr>
          <p:nvPr>
            <p:ph idx="1"/>
            <p:extLst>
              <p:ext uri="{D42A27DB-BD31-4B8C-83A1-F6EECF244321}">
                <p14:modId xmlns:p14="http://schemas.microsoft.com/office/powerpoint/2010/main" val="1679669074"/>
              </p:ext>
            </p:extLst>
          </p:nvPr>
        </p:nvGraphicFramePr>
        <p:xfrm>
          <a:off x="6758151" y="1538874"/>
          <a:ext cx="4640317" cy="1890126"/>
        </p:xfrm>
        <a:graphic>
          <a:graphicData uri="http://schemas.openxmlformats.org/drawingml/2006/table">
            <a:tbl>
              <a:tblPr firstRow="1" bandRow="1">
                <a:tableStyleId>{5C22544A-7EE6-4342-B048-85BDC9FD1C3A}</a:tableStyleId>
              </a:tblPr>
              <a:tblGrid>
                <a:gridCol w="1319048">
                  <a:extLst>
                    <a:ext uri="{9D8B030D-6E8A-4147-A177-3AD203B41FA5}">
                      <a16:colId xmlns:a16="http://schemas.microsoft.com/office/drawing/2014/main" val="3975678056"/>
                    </a:ext>
                  </a:extLst>
                </a:gridCol>
                <a:gridCol w="1408386">
                  <a:extLst>
                    <a:ext uri="{9D8B030D-6E8A-4147-A177-3AD203B41FA5}">
                      <a16:colId xmlns:a16="http://schemas.microsoft.com/office/drawing/2014/main" val="2993897676"/>
                    </a:ext>
                  </a:extLst>
                </a:gridCol>
                <a:gridCol w="1912883">
                  <a:extLst>
                    <a:ext uri="{9D8B030D-6E8A-4147-A177-3AD203B41FA5}">
                      <a16:colId xmlns:a16="http://schemas.microsoft.com/office/drawing/2014/main" val="2373881161"/>
                    </a:ext>
                  </a:extLst>
                </a:gridCol>
              </a:tblGrid>
              <a:tr h="924972">
                <a:tc>
                  <a:txBody>
                    <a:bodyPr/>
                    <a:lstStyle/>
                    <a:p>
                      <a:r>
                        <a:rPr lang="es-ES" dirty="0" err="1"/>
                        <a:t>Energia</a:t>
                      </a:r>
                      <a:r>
                        <a:rPr lang="es-ES" dirty="0"/>
                        <a:t> </a:t>
                      </a:r>
                      <a:endParaRPr lang="en-US" dirty="0"/>
                    </a:p>
                  </a:txBody>
                  <a:tcPr/>
                </a:tc>
                <a:tc>
                  <a:txBody>
                    <a:bodyPr/>
                    <a:lstStyle/>
                    <a:p>
                      <a:r>
                        <a:rPr lang="es-ES" dirty="0"/>
                        <a:t>Estar a disgusto</a:t>
                      </a:r>
                      <a:endParaRPr lang="en-US" dirty="0"/>
                    </a:p>
                  </a:txBody>
                  <a:tcPr/>
                </a:tc>
                <a:tc>
                  <a:txBody>
                    <a:bodyPr/>
                    <a:lstStyle/>
                    <a:p>
                      <a:r>
                        <a:rPr lang="es-ES" dirty="0"/>
                        <a:t>Estar a  gusto</a:t>
                      </a:r>
                      <a:endParaRPr lang="en-US" dirty="0"/>
                    </a:p>
                  </a:txBody>
                  <a:tcPr/>
                </a:tc>
                <a:extLst>
                  <a:ext uri="{0D108BD9-81ED-4DB2-BD59-A6C34878D82A}">
                    <a16:rowId xmlns:a16="http://schemas.microsoft.com/office/drawing/2014/main" val="271413686"/>
                  </a:ext>
                </a:extLst>
              </a:tr>
              <a:tr h="535967">
                <a:tc>
                  <a:txBody>
                    <a:bodyPr/>
                    <a:lstStyle/>
                    <a:p>
                      <a:r>
                        <a:rPr lang="es-ES" dirty="0"/>
                        <a:t>Alta</a:t>
                      </a:r>
                      <a:endParaRPr lang="en-US" dirty="0"/>
                    </a:p>
                  </a:txBody>
                  <a:tcPr/>
                </a:tc>
                <a:tc>
                  <a:txBody>
                    <a:bodyPr/>
                    <a:lstStyle/>
                    <a:p>
                      <a:r>
                        <a:rPr lang="es-ES" dirty="0">
                          <a:sym typeface="Wingdings" panose="05000000000000000000" pitchFamily="2" charset="2"/>
                        </a:rPr>
                        <a:t></a:t>
                      </a:r>
                      <a:endParaRPr lang="en-US" dirty="0"/>
                    </a:p>
                  </a:txBody>
                  <a:tcPr/>
                </a:tc>
                <a:tc>
                  <a:txBody>
                    <a:bodyPr/>
                    <a:lstStyle/>
                    <a:p>
                      <a:r>
                        <a:rPr lang="es-ES" dirty="0"/>
                        <a:t>OK</a:t>
                      </a:r>
                      <a:endParaRPr lang="en-US" dirty="0"/>
                    </a:p>
                  </a:txBody>
                  <a:tcPr/>
                </a:tc>
                <a:extLst>
                  <a:ext uri="{0D108BD9-81ED-4DB2-BD59-A6C34878D82A}">
                    <a16:rowId xmlns:a16="http://schemas.microsoft.com/office/drawing/2014/main" val="2812264285"/>
                  </a:ext>
                </a:extLst>
              </a:tr>
              <a:tr h="429187">
                <a:tc>
                  <a:txBody>
                    <a:bodyPr/>
                    <a:lstStyle/>
                    <a:p>
                      <a:r>
                        <a:rPr lang="es-ES" dirty="0"/>
                        <a:t>Baja</a:t>
                      </a:r>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903671577"/>
                  </a:ext>
                </a:extLst>
              </a:tr>
            </a:tbl>
          </a:graphicData>
        </a:graphic>
      </p:graphicFrame>
      <p:sp>
        <p:nvSpPr>
          <p:cNvPr id="5" name="Rectangle 4">
            <a:extLst>
              <a:ext uri="{FF2B5EF4-FFF2-40B4-BE49-F238E27FC236}">
                <a16:creationId xmlns:a16="http://schemas.microsoft.com/office/drawing/2014/main" id="{82AC4638-0C30-486C-A2AB-97AE06B9EC49}"/>
              </a:ext>
            </a:extLst>
          </p:cNvPr>
          <p:cNvSpPr/>
          <p:nvPr/>
        </p:nvSpPr>
        <p:spPr>
          <a:xfrm>
            <a:off x="1592317" y="2004403"/>
            <a:ext cx="3536732" cy="95906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a:t>Tomando conciencia de nuestro nivel de energía y como estamos</a:t>
            </a:r>
            <a:endParaRPr lang="en-US" dirty="0"/>
          </a:p>
        </p:txBody>
      </p:sp>
    </p:spTree>
    <p:extLst>
      <p:ext uri="{BB962C8B-B14F-4D97-AF65-F5344CB8AC3E}">
        <p14:creationId xmlns:p14="http://schemas.microsoft.com/office/powerpoint/2010/main" val="33513657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732472-C4A1-45EB-97F0-99CD03083B0A}"/>
              </a:ext>
            </a:extLst>
          </p:cNvPr>
          <p:cNvSpPr>
            <a:spLocks noGrp="1"/>
          </p:cNvSpPr>
          <p:nvPr>
            <p:ph type="title"/>
          </p:nvPr>
        </p:nvSpPr>
        <p:spPr/>
        <p:txBody>
          <a:bodyPr/>
          <a:lstStyle/>
          <a:p>
            <a:r>
              <a:rPr lang="es-ES" dirty="0">
                <a:solidFill>
                  <a:srgbClr val="C00000"/>
                </a:solidFill>
              </a:rPr>
              <a:t>El avance</a:t>
            </a:r>
            <a:endParaRPr lang="en-US" dirty="0">
              <a:solidFill>
                <a:srgbClr val="C00000"/>
              </a:solidFill>
            </a:endParaRPr>
          </a:p>
        </p:txBody>
      </p:sp>
      <p:sp>
        <p:nvSpPr>
          <p:cNvPr id="3" name="Content Placeholder 2">
            <a:extLst>
              <a:ext uri="{FF2B5EF4-FFF2-40B4-BE49-F238E27FC236}">
                <a16:creationId xmlns:a16="http://schemas.microsoft.com/office/drawing/2014/main" id="{0DFD50EA-A7DC-40E9-8A0E-3611FDD680B5}"/>
              </a:ext>
            </a:extLst>
          </p:cNvPr>
          <p:cNvSpPr>
            <a:spLocks noGrp="1"/>
          </p:cNvSpPr>
          <p:nvPr>
            <p:ph idx="1"/>
          </p:nvPr>
        </p:nvSpPr>
        <p:spPr>
          <a:xfrm>
            <a:off x="1066800" y="1714237"/>
            <a:ext cx="10058400" cy="4886260"/>
          </a:xfrm>
        </p:spPr>
        <p:txBody>
          <a:bodyPr>
            <a:normAutofit/>
          </a:bodyPr>
          <a:lstStyle/>
          <a:p>
            <a:r>
              <a:rPr lang="es-ES" dirty="0"/>
              <a:t>El éxito del coaching se basa en </a:t>
            </a:r>
            <a:r>
              <a:rPr lang="es-ES" b="1" u="sng" dirty="0"/>
              <a:t>trabajar sobre una sola cosa, concentrándose en ella</a:t>
            </a:r>
            <a:r>
              <a:rPr lang="es-ES" dirty="0"/>
              <a:t>.</a:t>
            </a:r>
          </a:p>
          <a:p>
            <a:pPr lvl="1"/>
            <a:r>
              <a:rPr lang="es-ES" b="1" dirty="0"/>
              <a:t>Que quieres</a:t>
            </a:r>
            <a:r>
              <a:rPr lang="es-ES" dirty="0"/>
              <a:t>? Identifica tu objetivo</a:t>
            </a:r>
          </a:p>
          <a:p>
            <a:pPr lvl="1"/>
            <a:r>
              <a:rPr lang="es-ES" b="1" dirty="0"/>
              <a:t>Para qué</a:t>
            </a:r>
            <a:r>
              <a:rPr lang="es-ES" dirty="0"/>
              <a:t>?  Aclara tus valores</a:t>
            </a:r>
          </a:p>
          <a:p>
            <a:pPr lvl="1"/>
            <a:r>
              <a:rPr lang="es-ES" b="1" dirty="0"/>
              <a:t>Como lograrlo</a:t>
            </a:r>
            <a:r>
              <a:rPr lang="es-ES" dirty="0"/>
              <a:t>?  Descubre tus recursos y como vencer los obstáculos</a:t>
            </a:r>
          </a:p>
          <a:p>
            <a:pPr lvl="1"/>
            <a:r>
              <a:rPr lang="es-ES" b="1" dirty="0"/>
              <a:t>Cuando</a:t>
            </a:r>
            <a:r>
              <a:rPr lang="es-ES" dirty="0"/>
              <a:t>?</a:t>
            </a:r>
          </a:p>
          <a:p>
            <a:pPr lvl="1"/>
            <a:r>
              <a:rPr lang="es-ES" strike="sngStrike" dirty="0"/>
              <a:t>Porqué  </a:t>
            </a:r>
            <a:r>
              <a:rPr lang="es-ES" strike="sngStrike" dirty="0">
                <a:sym typeface="Wingdings" panose="05000000000000000000" pitchFamily="2" charset="2"/>
              </a:rPr>
              <a:t></a:t>
            </a:r>
            <a:r>
              <a:rPr lang="es-ES" dirty="0">
                <a:sym typeface="Wingdings" panose="05000000000000000000" pitchFamily="2" charset="2"/>
              </a:rPr>
              <a:t> esto es tóxico</a:t>
            </a:r>
            <a:r>
              <a:rPr lang="es-ES" i="1" dirty="0"/>
              <a:t> dado que </a:t>
            </a:r>
            <a:r>
              <a:rPr lang="es-ES" i="1" dirty="0" err="1"/>
              <a:t>elicita</a:t>
            </a:r>
            <a:r>
              <a:rPr lang="es-ES" i="1" dirty="0"/>
              <a:t> explicar el motivo de hacer/no hacer algo y pone a la defensiva</a:t>
            </a:r>
            <a:endParaRPr lang="es-ES" strike="sngStrike" dirty="0"/>
          </a:p>
          <a:p>
            <a:r>
              <a:rPr lang="es-ES" b="1" dirty="0"/>
              <a:t>Apunta tus objetivos</a:t>
            </a:r>
            <a:r>
              <a:rPr lang="es-ES" dirty="0"/>
              <a:t>, poniendo un horizonte y poniendo esperanza.</a:t>
            </a:r>
          </a:p>
          <a:p>
            <a:r>
              <a:rPr lang="es-ES" dirty="0"/>
              <a:t>Focaliza la energía en un objetivo que representa un </a:t>
            </a:r>
            <a:r>
              <a:rPr lang="es-ES" b="1" dirty="0"/>
              <a:t>proceso corto.</a:t>
            </a:r>
          </a:p>
          <a:p>
            <a:r>
              <a:rPr lang="es-ES" b="1" dirty="0"/>
              <a:t>Avanza un paso cada dia</a:t>
            </a:r>
            <a:r>
              <a:rPr lang="es-ES" dirty="0"/>
              <a:t>.</a:t>
            </a:r>
          </a:p>
          <a:p>
            <a:r>
              <a:rPr lang="es-ES" b="1" dirty="0" err="1"/>
              <a:t>Hablate</a:t>
            </a:r>
            <a:r>
              <a:rPr lang="es-ES" b="1" dirty="0"/>
              <a:t> en positivo y sin castigarte</a:t>
            </a:r>
          </a:p>
          <a:p>
            <a:r>
              <a:rPr lang="es-ES" dirty="0" err="1"/>
              <a:t>Orientate</a:t>
            </a:r>
            <a:r>
              <a:rPr lang="es-ES" dirty="0"/>
              <a:t> a la acción y nunca al pasado ni a los problemas.</a:t>
            </a:r>
          </a:p>
          <a:p>
            <a:r>
              <a:rPr lang="es-ES" dirty="0"/>
              <a:t>Registra tus progresos</a:t>
            </a:r>
          </a:p>
        </p:txBody>
      </p:sp>
    </p:spTree>
    <p:extLst>
      <p:ext uri="{BB962C8B-B14F-4D97-AF65-F5344CB8AC3E}">
        <p14:creationId xmlns:p14="http://schemas.microsoft.com/office/powerpoint/2010/main" val="11733648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4471C-C66A-4509-B1D0-FB3A725A1479}"/>
              </a:ext>
            </a:extLst>
          </p:cNvPr>
          <p:cNvSpPr>
            <a:spLocks noGrp="1"/>
          </p:cNvSpPr>
          <p:nvPr>
            <p:ph type="title"/>
          </p:nvPr>
        </p:nvSpPr>
        <p:spPr>
          <a:xfrm>
            <a:off x="758163" y="358203"/>
            <a:ext cx="10962290" cy="1049235"/>
          </a:xfrm>
        </p:spPr>
        <p:txBody>
          <a:bodyPr>
            <a:normAutofit fontScale="90000"/>
          </a:bodyPr>
          <a:lstStyle/>
          <a:p>
            <a:r>
              <a:rPr lang="es-ES" dirty="0">
                <a:solidFill>
                  <a:srgbClr val="C00000"/>
                </a:solidFill>
              </a:rPr>
              <a:t>Posicionar perspectivas – cambio de escenario</a:t>
            </a:r>
          </a:p>
        </p:txBody>
      </p:sp>
      <p:sp>
        <p:nvSpPr>
          <p:cNvPr id="3" name="Content Placeholder 2">
            <a:extLst>
              <a:ext uri="{FF2B5EF4-FFF2-40B4-BE49-F238E27FC236}">
                <a16:creationId xmlns:a16="http://schemas.microsoft.com/office/drawing/2014/main" id="{07641ADE-B5AD-4601-9877-60F6CFB32889}"/>
              </a:ext>
            </a:extLst>
          </p:cNvPr>
          <p:cNvSpPr>
            <a:spLocks noGrp="1"/>
          </p:cNvSpPr>
          <p:nvPr>
            <p:ph idx="1"/>
          </p:nvPr>
        </p:nvSpPr>
        <p:spPr>
          <a:xfrm>
            <a:off x="1066800" y="1552958"/>
            <a:ext cx="10058400" cy="475693"/>
          </a:xfrm>
        </p:spPr>
        <p:txBody>
          <a:bodyPr/>
          <a:lstStyle/>
          <a:p>
            <a:r>
              <a:rPr lang="es-ES" b="1" dirty="0"/>
              <a:t>No se pueden dar soluciones allí donde se ha creado el problema.</a:t>
            </a:r>
          </a:p>
        </p:txBody>
      </p:sp>
      <p:sp>
        <p:nvSpPr>
          <p:cNvPr id="4" name="Content Placeholder 2">
            <a:extLst>
              <a:ext uri="{FF2B5EF4-FFF2-40B4-BE49-F238E27FC236}">
                <a16:creationId xmlns:a16="http://schemas.microsoft.com/office/drawing/2014/main" id="{6115CED1-60A6-42B6-B2F2-A90D69B97E07}"/>
              </a:ext>
            </a:extLst>
          </p:cNvPr>
          <p:cNvSpPr txBox="1">
            <a:spLocks/>
          </p:cNvSpPr>
          <p:nvPr/>
        </p:nvSpPr>
        <p:spPr>
          <a:xfrm>
            <a:off x="1066800" y="2188395"/>
            <a:ext cx="10058400" cy="475693"/>
          </a:xfrm>
          <a:prstGeom prst="rect">
            <a:avLst/>
          </a:prstGeom>
        </p:spPr>
        <p:txBody>
          <a:bodyPr vert="horz" lIns="91440" tIns="45720" rIns="91440" bIns="45720" rtlCol="0">
            <a:normAutofit/>
          </a:bodyPr>
          <a:lst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a:lstStyle>
          <a:p>
            <a:r>
              <a:rPr lang="es-ES" dirty="0"/>
              <a:t>Al cambiar de escenario, el problema se puede abordar mejor.</a:t>
            </a:r>
          </a:p>
        </p:txBody>
      </p:sp>
      <p:sp>
        <p:nvSpPr>
          <p:cNvPr id="5" name="Content Placeholder 2">
            <a:extLst>
              <a:ext uri="{FF2B5EF4-FFF2-40B4-BE49-F238E27FC236}">
                <a16:creationId xmlns:a16="http://schemas.microsoft.com/office/drawing/2014/main" id="{34FA836D-22E5-4704-99DB-351F660E7097}"/>
              </a:ext>
            </a:extLst>
          </p:cNvPr>
          <p:cNvSpPr txBox="1">
            <a:spLocks/>
          </p:cNvSpPr>
          <p:nvPr/>
        </p:nvSpPr>
        <p:spPr>
          <a:xfrm>
            <a:off x="1066800" y="3191153"/>
            <a:ext cx="2991492" cy="3219921"/>
          </a:xfrm>
          <a:prstGeom prst="rect">
            <a:avLst/>
          </a:prstGeom>
        </p:spPr>
        <p:txBody>
          <a:bodyPr vert="horz" lIns="91440" tIns="45720" rIns="91440" bIns="45720" rtlCol="0">
            <a:normAutofit fontScale="92500" lnSpcReduction="20000"/>
          </a:bodyPr>
          <a:lst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a:lstStyle>
          <a:p>
            <a:r>
              <a:rPr lang="es-ES" b="1" dirty="0"/>
              <a:t>Situación antes (vivida)</a:t>
            </a:r>
          </a:p>
          <a:p>
            <a:r>
              <a:rPr lang="es-ES" dirty="0"/>
              <a:t>- lugar cerrado</a:t>
            </a:r>
          </a:p>
          <a:p>
            <a:r>
              <a:rPr lang="es-ES" dirty="0"/>
              <a:t>- color difuminado</a:t>
            </a:r>
          </a:p>
          <a:p>
            <a:r>
              <a:rPr lang="es-ES" dirty="0"/>
              <a:t>-temperatura calurosa</a:t>
            </a:r>
          </a:p>
          <a:p>
            <a:r>
              <a:rPr lang="es-ES" dirty="0"/>
              <a:t>- sonidos fuertes</a:t>
            </a:r>
          </a:p>
          <a:p>
            <a:r>
              <a:rPr lang="es-ES" dirty="0"/>
              <a:t>- conversación agria</a:t>
            </a:r>
          </a:p>
          <a:p>
            <a:r>
              <a:rPr lang="es-ES" dirty="0"/>
              <a:t>- sensaciones corporales desagradables</a:t>
            </a:r>
          </a:p>
          <a:p>
            <a:r>
              <a:rPr lang="es-ES" dirty="0"/>
              <a:t>- ansiedad</a:t>
            </a:r>
          </a:p>
          <a:p>
            <a:r>
              <a:rPr lang="es-ES" dirty="0"/>
              <a:t>- emociones</a:t>
            </a:r>
          </a:p>
        </p:txBody>
      </p:sp>
      <p:sp>
        <p:nvSpPr>
          <p:cNvPr id="6" name="Content Placeholder 2">
            <a:extLst>
              <a:ext uri="{FF2B5EF4-FFF2-40B4-BE49-F238E27FC236}">
                <a16:creationId xmlns:a16="http://schemas.microsoft.com/office/drawing/2014/main" id="{16C905E2-F694-4224-9539-4439E6415943}"/>
              </a:ext>
            </a:extLst>
          </p:cNvPr>
          <p:cNvSpPr txBox="1">
            <a:spLocks/>
          </p:cNvSpPr>
          <p:nvPr/>
        </p:nvSpPr>
        <p:spPr>
          <a:xfrm>
            <a:off x="8280972" y="3176767"/>
            <a:ext cx="3493212" cy="3219921"/>
          </a:xfrm>
          <a:prstGeom prst="rect">
            <a:avLst/>
          </a:prstGeom>
        </p:spPr>
        <p:txBody>
          <a:bodyPr vert="horz" lIns="91440" tIns="45720" rIns="91440" bIns="45720" rtlCol="0">
            <a:normAutofit fontScale="85000" lnSpcReduction="10000"/>
          </a:bodyPr>
          <a:lst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a:lstStyle>
          <a:p>
            <a:r>
              <a:rPr lang="es-ES" b="1" dirty="0"/>
              <a:t>Situación después (imaginada)</a:t>
            </a:r>
          </a:p>
          <a:p>
            <a:r>
              <a:rPr lang="es-ES" b="1" dirty="0">
                <a:solidFill>
                  <a:srgbClr val="00B050"/>
                </a:solidFill>
              </a:rPr>
              <a:t>- lugar abierto</a:t>
            </a:r>
          </a:p>
          <a:p>
            <a:r>
              <a:rPr lang="es-ES" b="1" dirty="0">
                <a:solidFill>
                  <a:srgbClr val="00B050"/>
                </a:solidFill>
              </a:rPr>
              <a:t>- color vivo</a:t>
            </a:r>
          </a:p>
          <a:p>
            <a:r>
              <a:rPr lang="es-ES" b="1" dirty="0">
                <a:solidFill>
                  <a:srgbClr val="00B050"/>
                </a:solidFill>
              </a:rPr>
              <a:t>-temperatura agradable</a:t>
            </a:r>
          </a:p>
          <a:p>
            <a:r>
              <a:rPr lang="es-ES" b="1" dirty="0">
                <a:solidFill>
                  <a:srgbClr val="00B050"/>
                </a:solidFill>
              </a:rPr>
              <a:t>- sonidos melódicos</a:t>
            </a:r>
          </a:p>
          <a:p>
            <a:r>
              <a:rPr lang="es-ES" b="1" dirty="0">
                <a:solidFill>
                  <a:srgbClr val="00B050"/>
                </a:solidFill>
              </a:rPr>
              <a:t>- conversación amena</a:t>
            </a:r>
          </a:p>
          <a:p>
            <a:r>
              <a:rPr lang="es-ES" b="1" dirty="0">
                <a:solidFill>
                  <a:srgbClr val="00B050"/>
                </a:solidFill>
              </a:rPr>
              <a:t>- sensaciones corporales agradables</a:t>
            </a:r>
          </a:p>
          <a:p>
            <a:r>
              <a:rPr lang="es-ES" b="1" dirty="0">
                <a:solidFill>
                  <a:srgbClr val="00B050"/>
                </a:solidFill>
              </a:rPr>
              <a:t>- relajo</a:t>
            </a:r>
          </a:p>
          <a:p>
            <a:r>
              <a:rPr lang="es-ES" b="1" dirty="0">
                <a:solidFill>
                  <a:srgbClr val="00B050"/>
                </a:solidFill>
              </a:rPr>
              <a:t>- emociones positivas</a:t>
            </a:r>
          </a:p>
        </p:txBody>
      </p:sp>
      <p:sp>
        <p:nvSpPr>
          <p:cNvPr id="7" name="Arrow: Right 6">
            <a:extLst>
              <a:ext uri="{FF2B5EF4-FFF2-40B4-BE49-F238E27FC236}">
                <a16:creationId xmlns:a16="http://schemas.microsoft.com/office/drawing/2014/main" id="{6F3DC957-1348-480A-9188-3EF49A2C2724}"/>
              </a:ext>
            </a:extLst>
          </p:cNvPr>
          <p:cNvSpPr/>
          <p:nvPr/>
        </p:nvSpPr>
        <p:spPr>
          <a:xfrm>
            <a:off x="5272033" y="3168036"/>
            <a:ext cx="1253447" cy="56507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8" name="TextBox 7">
            <a:extLst>
              <a:ext uri="{FF2B5EF4-FFF2-40B4-BE49-F238E27FC236}">
                <a16:creationId xmlns:a16="http://schemas.microsoft.com/office/drawing/2014/main" id="{E39E5B50-0C04-4528-9679-AF4BD9D781A0}"/>
              </a:ext>
            </a:extLst>
          </p:cNvPr>
          <p:cNvSpPr txBox="1"/>
          <p:nvPr/>
        </p:nvSpPr>
        <p:spPr>
          <a:xfrm>
            <a:off x="5066550" y="3916510"/>
            <a:ext cx="1869896" cy="2246769"/>
          </a:xfrm>
          <a:prstGeom prst="rect">
            <a:avLst/>
          </a:prstGeom>
          <a:noFill/>
        </p:spPr>
        <p:txBody>
          <a:bodyPr wrap="square" rtlCol="0">
            <a:spAutoFit/>
          </a:bodyPr>
          <a:lstStyle/>
          <a:p>
            <a:r>
              <a:rPr lang="es-ES" sz="1400" dirty="0">
                <a:solidFill>
                  <a:schemeClr val="accent1">
                    <a:lumMod val="75000"/>
                  </a:schemeClr>
                </a:solidFill>
              </a:rPr>
              <a:t>El coach no tiene herramientas para hacer algo en la situación inicial del coachee, por lo que hay que  preparar una situación en la que no aparezca el modelo tóxico</a:t>
            </a:r>
          </a:p>
        </p:txBody>
      </p:sp>
    </p:spTree>
    <p:extLst>
      <p:ext uri="{BB962C8B-B14F-4D97-AF65-F5344CB8AC3E}">
        <p14:creationId xmlns:p14="http://schemas.microsoft.com/office/powerpoint/2010/main" val="263056285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Savon</Template>
  <TotalTime>0</TotalTime>
  <Words>1107</Words>
  <Application>Microsoft Office PowerPoint</Application>
  <PresentationFormat>Widescreen</PresentationFormat>
  <Paragraphs>162</Paragraphs>
  <Slides>14</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Century Gothic</vt:lpstr>
      <vt:lpstr>Garamond</vt:lpstr>
      <vt:lpstr>Wingdings</vt:lpstr>
      <vt:lpstr>Savon</vt:lpstr>
      <vt:lpstr>Perlas de coaching</vt:lpstr>
      <vt:lpstr>What is the purpose of coaching?</vt:lpstr>
      <vt:lpstr>Coaching types</vt:lpstr>
      <vt:lpstr>Listening levels</vt:lpstr>
      <vt:lpstr>Sesiones de Coaching</vt:lpstr>
      <vt:lpstr>Preguntas sobre el pasado</vt:lpstr>
      <vt:lpstr>El aquí y ahora</vt:lpstr>
      <vt:lpstr>El avance</vt:lpstr>
      <vt:lpstr>Posicionar perspectivas – cambio de escenario</vt:lpstr>
      <vt:lpstr>Beliefs and Values</vt:lpstr>
      <vt:lpstr>Valores y Principios</vt:lpstr>
      <vt:lpstr>Creencias y conductas</vt:lpstr>
      <vt:lpstr>Desmontando creencias</vt:lpstr>
      <vt:lpstr>Preguntas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Perlas de coaching</dc:title>
  <dc:creator>antar</dc:creator>
  <cp:lastModifiedBy>antonio aranda</cp:lastModifiedBy>
  <cp:revision>21</cp:revision>
  <cp:lastPrinted>2018-07-07T19:44:19Z</cp:lastPrinted>
  <dcterms:created xsi:type="dcterms:W3CDTF">2017-11-28T11:30:17Z</dcterms:created>
  <dcterms:modified xsi:type="dcterms:W3CDTF">2019-02-01T11:39:23Z</dcterms:modified>
</cp:coreProperties>
</file>